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48" r:id="rId14"/>
    <p:sldId id="349" r:id="rId15"/>
    <p:sldId id="350" r:id="rId16"/>
    <p:sldId id="339" r:id="rId17"/>
    <p:sldId id="340" r:id="rId18"/>
    <p:sldId id="341" r:id="rId19"/>
    <p:sldId id="344" r:id="rId20"/>
    <p:sldId id="345" r:id="rId21"/>
    <p:sldId id="346" r:id="rId22"/>
    <p:sldId id="347" r:id="rId23"/>
    <p:sldId id="363" r:id="rId24"/>
    <p:sldId id="336" r:id="rId25"/>
    <p:sldId id="337" r:id="rId26"/>
    <p:sldId id="338" r:id="rId27"/>
    <p:sldId id="342" r:id="rId28"/>
    <p:sldId id="324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  <a:srgbClr val="800000"/>
    <a:srgbClr val="660066"/>
    <a:srgbClr val="0033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Светлый стиль 3 -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-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0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187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06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B2571-90E6-4A52-AFAF-3F89BB2F28CA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8FFD2-6893-40FD-8123-87F39A610D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440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28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56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96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10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19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3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18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13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09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52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52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6EDDA-FE85-4B88-8074-18D8073F7379}" type="datetimeFigureOut">
              <a:rPr lang="ru-RU" smtClean="0"/>
              <a:pPr/>
              <a:t>18.02.2021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A3E22-654C-4250-8DB8-7006599DDF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8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70972" y="117694"/>
            <a:ext cx="342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</a:rPr>
              <a:t>Операции с указателями</a:t>
            </a:r>
            <a:endParaRPr lang="ru-RU" sz="2400" dirty="0">
              <a:solidFill>
                <a:srgbClr val="002060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651803" y="890563"/>
          <a:ext cx="7915423" cy="31089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1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6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Операция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Результат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Действие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pointer+offset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Указатель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Вычисляет адрес элемента, расположенного через </a:t>
                      </a:r>
                      <a:r>
                        <a:rPr lang="en-US" sz="2000" dirty="0" smtClean="0"/>
                        <a:t>offset </a:t>
                      </a:r>
                      <a:r>
                        <a:rPr lang="ru-RU" sz="2000" dirty="0" smtClean="0"/>
                        <a:t>элементов после </a:t>
                      </a:r>
                      <a:r>
                        <a:rPr lang="en-US" sz="2000" dirty="0" smtClean="0"/>
                        <a:t>pointer</a:t>
                      </a:r>
                      <a:endParaRPr lang="ru-RU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pointer-offset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Указатель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Операция,</a:t>
                      </a:r>
                      <a:r>
                        <a:rPr lang="ru-RU" sz="2000" baseline="0" dirty="0" smtClean="0"/>
                        <a:t> противоположная сложению</a:t>
                      </a:r>
                      <a:endParaRPr lang="ru-RU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pointer</a:t>
                      </a:r>
                      <a:r>
                        <a:rPr lang="ru-RU" sz="2000" dirty="0" smtClean="0"/>
                        <a:t>2</a:t>
                      </a:r>
                      <a:r>
                        <a:rPr lang="en-US" sz="2000" dirty="0" smtClean="0"/>
                        <a:t>-pointer</a:t>
                      </a:r>
                      <a:r>
                        <a:rPr lang="ru-RU" sz="2000" dirty="0" smtClean="0"/>
                        <a:t>1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Смещение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Вычисляет количество элементов между </a:t>
                      </a:r>
                      <a:r>
                        <a:rPr lang="en-US" sz="2000" dirty="0" smtClean="0"/>
                        <a:t>pointer</a:t>
                      </a:r>
                      <a:r>
                        <a:rPr lang="ru-RU" sz="2000" dirty="0" smtClean="0"/>
                        <a:t>1 и </a:t>
                      </a:r>
                      <a:r>
                        <a:rPr lang="en-US" sz="2000" dirty="0" smtClean="0"/>
                        <a:t>pointer</a:t>
                      </a:r>
                      <a:r>
                        <a:rPr lang="ru-RU" sz="2000" dirty="0" smtClean="0"/>
                        <a:t>2</a:t>
                      </a:r>
                      <a:endParaRPr lang="ru-RU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563335" y="4369749"/>
            <a:ext cx="8032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В этой таблице </a:t>
            </a:r>
            <a:r>
              <a:rPr lang="en-US" sz="2400" dirty="0" smtClean="0">
                <a:solidFill>
                  <a:srgbClr val="0000CC"/>
                </a:solidFill>
              </a:rPr>
              <a:t>offset</a:t>
            </a:r>
            <a:r>
              <a:rPr lang="en-US" sz="2400" dirty="0" smtClean="0"/>
              <a:t> </a:t>
            </a:r>
            <a:r>
              <a:rPr lang="ru-RU" sz="2400" dirty="0" smtClean="0"/>
              <a:t>(англ. – смещение) имеет тип </a:t>
            </a:r>
            <a:r>
              <a:rPr lang="en-US" sz="2400" dirty="0" smtClean="0">
                <a:solidFill>
                  <a:srgbClr val="7030A0"/>
                </a:solidFill>
              </a:rPr>
              <a:t>int</a:t>
            </a:r>
            <a:r>
              <a:rPr lang="ru-RU" sz="2400" dirty="0" smtClean="0"/>
              <a:t> (операции, близкие к сложению и вычитанию, такие как ++ и +=, которые также могут применяться к указателям).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84229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08660" y="188904"/>
            <a:ext cx="67004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smtClean="0">
                <a:solidFill>
                  <a:srgbClr val="002060"/>
                </a:solidFill>
              </a:rPr>
              <a:t>Отличия в использовании указателей и массивов</a:t>
            </a:r>
            <a:endParaRPr lang="ru-RU" sz="2200" dirty="0">
              <a:solidFill>
                <a:srgbClr val="00206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6948" y="732332"/>
            <a:ext cx="856722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smtClean="0"/>
              <a:t>1. Объявление </a:t>
            </a:r>
            <a:r>
              <a:rPr lang="ru-RU" sz="2200" dirty="0" smtClean="0"/>
              <a:t>массива вызывает выделение памяти для всего массива, тогда как объявление указателя не требует выделения памяти для массива.</a:t>
            </a:r>
          </a:p>
          <a:p>
            <a:pPr algn="just"/>
            <a:endParaRPr lang="ru-RU" sz="2200" dirty="0" smtClean="0"/>
          </a:p>
          <a:p>
            <a:pPr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arrayPointer</a:t>
            </a:r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450850" algn="just"/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Выделение памяти для 128 символов</a:t>
            </a:r>
          </a:p>
          <a:p>
            <a:pPr marL="450850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cArray [128];</a:t>
            </a:r>
          </a:p>
          <a:p>
            <a:pPr marL="450850" algn="just"/>
            <a:endParaRPr lang="en-US" sz="2000" dirty="0">
              <a:solidFill>
                <a:srgbClr val="00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0850" algn="just"/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Выделение памяти для указателя, но не для объекта, </a:t>
            </a:r>
          </a:p>
          <a:p>
            <a:pPr marL="450850" algn="just"/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2000" dirty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 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который он указывает</a:t>
            </a:r>
          </a:p>
          <a:p>
            <a:pPr marL="450850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*pArray;</a:t>
            </a:r>
          </a:p>
          <a:p>
            <a:pPr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2000" dirty="0" smtClean="0">
              <a:solidFill>
                <a:srgbClr val="00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n-US" sz="2200" dirty="0" smtClean="0"/>
          </a:p>
          <a:p>
            <a:pPr algn="just"/>
            <a:r>
              <a:rPr lang="ru-RU" sz="2200" dirty="0" smtClean="0"/>
              <a:t>Для </a:t>
            </a:r>
            <a:r>
              <a:rPr lang="en-US" sz="2200" dirty="0" smtClean="0">
                <a:solidFill>
                  <a:srgbClr val="0000CC"/>
                </a:solidFill>
              </a:rPr>
              <a:t>cArray</a:t>
            </a:r>
            <a:r>
              <a:rPr lang="en-US" sz="2200" dirty="0" smtClean="0"/>
              <a:t> </a:t>
            </a:r>
            <a:r>
              <a:rPr lang="ru-RU" sz="2200" dirty="0" smtClean="0"/>
              <a:t>выделяется 128 байт, а для </a:t>
            </a:r>
            <a:r>
              <a:rPr lang="en-US" sz="2200" dirty="0" smtClean="0">
                <a:solidFill>
                  <a:srgbClr val="0000CC"/>
                </a:solidFill>
              </a:rPr>
              <a:t>pArray</a:t>
            </a:r>
            <a:r>
              <a:rPr lang="ru-RU" sz="2200" dirty="0" smtClean="0"/>
              <a:t> – 4, ровно столько, сколько необходимо для хранения указателя.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620654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6946" y="111129"/>
            <a:ext cx="8834511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ArrayVsPointer</a:t>
            </a:r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65125" algn="just"/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Этот фрагмент будет работать нормально</a:t>
            </a:r>
          </a:p>
          <a:p>
            <a:pPr marL="365125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cArray</a:t>
            </a:r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[128];</a:t>
            </a:r>
          </a:p>
          <a:p>
            <a:pPr marL="365125" algn="just"/>
            <a:r>
              <a:rPr lang="en-US" sz="20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cArray</a:t>
            </a:r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[10] = ‘0’; </a:t>
            </a:r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ru-RU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элемент с индексом 10 инициализирован нулем</a:t>
            </a:r>
          </a:p>
          <a:p>
            <a:pPr marL="365125" algn="just"/>
            <a:r>
              <a:rPr lang="ru-RU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cArray + 10) = ‘0’; </a:t>
            </a:r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т</a:t>
            </a:r>
            <a:r>
              <a:rPr lang="ru-RU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о же самое – происходит сдвиг на 10 </a:t>
            </a:r>
            <a:r>
              <a:rPr lang="en-US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элементов указанного типа, т.е. на 10*1 байт</a:t>
            </a:r>
          </a:p>
          <a:p>
            <a:pPr marL="365125" algn="just"/>
            <a:endParaRPr lang="ru-RU" sz="2000" dirty="0">
              <a:solidFill>
                <a:srgbClr val="00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5125" algn="just"/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Этот фрагмент не будет корректно работать</a:t>
            </a:r>
          </a:p>
          <a:p>
            <a:pPr marL="365125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pArray;</a:t>
            </a:r>
          </a:p>
          <a:p>
            <a:pPr marL="365125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pArray[10] = ‘0’;</a:t>
            </a:r>
          </a:p>
          <a:p>
            <a:pPr marL="365125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*(pArray + 10) = ‘0’;</a:t>
            </a:r>
          </a:p>
          <a:p>
            <a:pPr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00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n-US" sz="800" dirty="0" smtClean="0">
              <a:solidFill>
                <a:srgbClr val="00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ru-RU" sz="2000" dirty="0" smtClean="0">
                <a:cs typeface="Consolas" panose="020B0609020204030204" pitchFamily="49" charset="0"/>
              </a:rPr>
              <a:t>Выражения </a:t>
            </a:r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cArray[10] </a:t>
            </a:r>
            <a:r>
              <a:rPr lang="ru-RU" sz="2000" dirty="0" smtClean="0">
                <a:cs typeface="Consolas" panose="020B0609020204030204" pitchFamily="49" charset="0"/>
              </a:rPr>
              <a:t>и </a:t>
            </a:r>
            <a:r>
              <a:rPr lang="ru-RU" sz="2000" dirty="0">
                <a:solidFill>
                  <a:srgbClr val="0000CC"/>
                </a:solidFill>
                <a:cs typeface="Consolas" panose="020B0609020204030204" pitchFamily="49" charset="0"/>
              </a:rPr>
              <a:t>*(</a:t>
            </a:r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cArray + 10) </a:t>
            </a:r>
            <a:r>
              <a:rPr lang="ru-RU" sz="2000" dirty="0" smtClean="0">
                <a:cs typeface="Consolas" panose="020B0609020204030204" pitchFamily="49" charset="0"/>
              </a:rPr>
              <a:t>с позиции компилятора эквивалентны и вполне законны. Те же выражения с использованием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pArray</a:t>
            </a:r>
            <a:r>
              <a:rPr lang="ru-RU" sz="2000" dirty="0" smtClean="0">
                <a:cs typeface="Consolas" panose="020B0609020204030204" pitchFamily="49" charset="0"/>
              </a:rPr>
              <a:t> являются бессмысленными. Несмотря на то, что для </a:t>
            </a:r>
            <a:r>
              <a:rPr lang="en-US" sz="2000" dirty="0" smtClean="0">
                <a:cs typeface="Consolas" panose="020B0609020204030204" pitchFamily="49" charset="0"/>
              </a:rPr>
              <a:t>C++ </a:t>
            </a:r>
            <a:r>
              <a:rPr lang="ru-RU" sz="2000" dirty="0" smtClean="0">
                <a:cs typeface="Consolas" panose="020B0609020204030204" pitchFamily="49" charset="0"/>
              </a:rPr>
              <a:t>они являются законными,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pArray</a:t>
            </a:r>
            <a:r>
              <a:rPr lang="ru-RU" sz="2000" dirty="0" smtClean="0">
                <a:cs typeface="Consolas" panose="020B0609020204030204" pitchFamily="49" charset="0"/>
              </a:rPr>
              <a:t> не инициализирован как указатель </a:t>
            </a:r>
            <a:r>
              <a:rPr lang="ru-RU" sz="2000" u="sng" dirty="0" smtClean="0">
                <a:cs typeface="Consolas" panose="020B0609020204030204" pitchFamily="49" charset="0"/>
              </a:rPr>
              <a:t>на массив</a:t>
            </a:r>
            <a:r>
              <a:rPr lang="ru-RU" sz="2000" dirty="0" smtClean="0">
                <a:cs typeface="Consolas" panose="020B0609020204030204" pitchFamily="49" charset="0"/>
              </a:rPr>
              <a:t>, а значит память была выделена только для указателя. Т.о.,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pArray[10</a:t>
            </a:r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] </a:t>
            </a:r>
            <a:r>
              <a:rPr lang="ru-RU" sz="2000" dirty="0">
                <a:cs typeface="Consolas" panose="020B0609020204030204" pitchFamily="49" charset="0"/>
              </a:rPr>
              <a:t>и </a:t>
            </a:r>
            <a:r>
              <a:rPr lang="ru-RU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*(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pArray </a:t>
            </a:r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+ 10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)</a:t>
            </a:r>
            <a:r>
              <a:rPr lang="ru-RU" sz="2000" dirty="0" smtClean="0">
                <a:cs typeface="Consolas" panose="020B0609020204030204" pitchFamily="49" charset="0"/>
              </a:rPr>
              <a:t> указывают на неизвестные и непредсказуемые значения. Неправильно инициализированные указатели обычно вызывают ошибку нарушения сегмента.</a:t>
            </a:r>
            <a:endParaRPr lang="en-US" sz="20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48876" y="233848"/>
            <a:ext cx="833089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cs typeface="Consolas" panose="020B0609020204030204" pitchFamily="49" charset="0"/>
              </a:rPr>
              <a:t>2. Второе отличие между указателями и индексами массива состоит в том, что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cArray</a:t>
            </a: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ru-RU" sz="2000" dirty="0" smtClean="0">
                <a:cs typeface="Consolas" panose="020B0609020204030204" pitchFamily="49" charset="0"/>
              </a:rPr>
              <a:t>– константа, тогда как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pArray</a:t>
            </a: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ru-RU" sz="2000" dirty="0" smtClean="0">
                <a:cs typeface="Consolas" panose="020B0609020204030204" pitchFamily="49" charset="0"/>
              </a:rPr>
              <a:t>– нет.</a:t>
            </a:r>
          </a:p>
          <a:p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void arrayVsPointer() {</a:t>
            </a:r>
          </a:p>
          <a:p>
            <a:pPr marL="450850"/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char cArray[10];</a:t>
            </a:r>
          </a:p>
          <a:p>
            <a:pPr marL="450850"/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for (int i=0; i&lt;10; i++)</a:t>
            </a:r>
          </a:p>
          <a:p>
            <a:pPr marL="450850"/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{</a:t>
            </a:r>
          </a:p>
          <a:p>
            <a:pPr marL="801688"/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*cArray = ‘\0’; </a:t>
            </a:r>
            <a:r>
              <a:rPr lang="en-US" sz="2000" dirty="0" smtClean="0">
                <a:solidFill>
                  <a:srgbClr val="660066"/>
                </a:solidFill>
                <a:cs typeface="Consolas" panose="020B0609020204030204" pitchFamily="49" charset="0"/>
              </a:rPr>
              <a:t>// </a:t>
            </a:r>
            <a:r>
              <a:rPr lang="ru-RU" sz="2000" dirty="0" smtClean="0">
                <a:solidFill>
                  <a:srgbClr val="660066"/>
                </a:solidFill>
                <a:cs typeface="Consolas" panose="020B0609020204030204" pitchFamily="49" charset="0"/>
              </a:rPr>
              <a:t>Эта строка имеет смысл,</a:t>
            </a:r>
            <a:endParaRPr lang="en-US" sz="2000" dirty="0" smtClean="0">
              <a:solidFill>
                <a:srgbClr val="660066"/>
              </a:solidFill>
              <a:cs typeface="Consolas" panose="020B0609020204030204" pitchFamily="49" charset="0"/>
            </a:endParaRPr>
          </a:p>
          <a:p>
            <a:pPr marL="801688"/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  </a:t>
            </a:r>
            <a:r>
              <a:rPr lang="en-US" sz="2000" dirty="0" err="1" smtClean="0">
                <a:solidFill>
                  <a:srgbClr val="0000CC"/>
                </a:solidFill>
                <a:cs typeface="Consolas" panose="020B0609020204030204" pitchFamily="49" charset="0"/>
              </a:rPr>
              <a:t>cArray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++;        </a:t>
            </a:r>
            <a:r>
              <a:rPr lang="en-US" sz="2000" dirty="0" smtClean="0">
                <a:solidFill>
                  <a:srgbClr val="660066"/>
                </a:solidFill>
                <a:cs typeface="Consolas" panose="020B0609020204030204" pitchFamily="49" charset="0"/>
              </a:rPr>
              <a:t>// </a:t>
            </a:r>
            <a:r>
              <a:rPr lang="ru-RU" sz="2000" dirty="0" smtClean="0">
                <a:solidFill>
                  <a:srgbClr val="660066"/>
                </a:solidFill>
                <a:cs typeface="Consolas" panose="020B0609020204030204" pitchFamily="49" charset="0"/>
              </a:rPr>
              <a:t>а эта – нет.</a:t>
            </a:r>
          </a:p>
          <a:p>
            <a:pPr marL="450850"/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}</a:t>
            </a:r>
            <a:endParaRPr lang="ru-RU" sz="2000" dirty="0" smtClean="0">
              <a:solidFill>
                <a:srgbClr val="0000CC"/>
              </a:solidFill>
              <a:cs typeface="Consolas" panose="020B0609020204030204" pitchFamily="49" charset="0"/>
            </a:endParaRPr>
          </a:p>
          <a:p>
            <a:pPr algn="just"/>
            <a:r>
              <a:rPr lang="ru-RU" sz="2000" dirty="0" smtClean="0">
                <a:cs typeface="Consolas" panose="020B0609020204030204" pitchFamily="49" charset="0"/>
              </a:rPr>
              <a:t>Выражение </a:t>
            </a:r>
            <a:r>
              <a:rPr lang="en-US" sz="2000" dirty="0" smtClean="0">
                <a:solidFill>
                  <a:srgbClr val="7030A0"/>
                </a:solidFill>
                <a:cs typeface="Consolas" panose="020B0609020204030204" pitchFamily="49" charset="0"/>
              </a:rPr>
              <a:t>cArray++</a:t>
            </a:r>
            <a:r>
              <a:rPr lang="ru-RU" sz="2000" dirty="0" smtClean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ru-RU" sz="2000" dirty="0" smtClean="0">
                <a:cs typeface="Consolas" panose="020B0609020204030204" pitchFamily="49" charset="0"/>
              </a:rPr>
              <a:t>имеет не больше смысла, чем 10++</a:t>
            </a:r>
            <a:r>
              <a:rPr lang="en-US" sz="2000" dirty="0" smtClean="0">
                <a:cs typeface="Consolas" panose="020B0609020204030204" pitchFamily="49" charset="0"/>
              </a:rPr>
              <a:t>. </a:t>
            </a:r>
            <a:r>
              <a:rPr lang="ru-RU" sz="2000" dirty="0" smtClean="0">
                <a:cs typeface="Consolas" panose="020B0609020204030204" pitchFamily="49" charset="0"/>
              </a:rPr>
              <a:t>Правильно следовало бы написать так:</a:t>
            </a:r>
          </a:p>
          <a:p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void arrayVsPointer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() {</a:t>
            </a:r>
            <a:endParaRPr lang="en-US" sz="2000" dirty="0">
              <a:solidFill>
                <a:srgbClr val="0000CC"/>
              </a:solidFill>
              <a:cs typeface="Consolas" panose="020B0609020204030204" pitchFamily="49" charset="0"/>
            </a:endParaRPr>
          </a:p>
          <a:p>
            <a:pPr marL="450850">
              <a:tabLst>
                <a:tab pos="450850" algn="l"/>
              </a:tabLst>
            </a:pPr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char cArray[10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];</a:t>
            </a:r>
            <a:endParaRPr lang="ru-RU" sz="2000" dirty="0" smtClean="0">
              <a:solidFill>
                <a:srgbClr val="0000CC"/>
              </a:solidFill>
              <a:cs typeface="Consolas" panose="020B0609020204030204" pitchFamily="49" charset="0"/>
            </a:endParaRPr>
          </a:p>
          <a:p>
            <a:pPr marL="450850">
              <a:tabLst>
                <a:tab pos="450850" algn="l"/>
              </a:tabLst>
            </a:pP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char *pArray = cArray;</a:t>
            </a:r>
            <a:endParaRPr lang="en-US" sz="2000" dirty="0">
              <a:solidFill>
                <a:srgbClr val="0000CC"/>
              </a:solidFill>
              <a:cs typeface="Consolas" panose="020B0609020204030204" pitchFamily="49" charset="0"/>
            </a:endParaRPr>
          </a:p>
          <a:p>
            <a:pPr marL="450850">
              <a:tabLst>
                <a:tab pos="450850" algn="l"/>
              </a:tabLst>
            </a:pPr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for (int i=0; i&lt;10; i++)</a:t>
            </a:r>
          </a:p>
          <a:p>
            <a:pPr marL="450850">
              <a:tabLst>
                <a:tab pos="450850" algn="l"/>
              </a:tabLst>
            </a:pPr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{</a:t>
            </a:r>
          </a:p>
          <a:p>
            <a:pPr marL="801688">
              <a:tabLst>
                <a:tab pos="717550" algn="l"/>
              </a:tabLst>
            </a:pP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*pArray </a:t>
            </a:r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= ‘\0’; </a:t>
            </a:r>
            <a:endParaRPr lang="en-US" sz="2000" dirty="0" smtClean="0">
              <a:solidFill>
                <a:srgbClr val="0000CC"/>
              </a:solidFill>
              <a:cs typeface="Consolas" panose="020B0609020204030204" pitchFamily="49" charset="0"/>
            </a:endParaRPr>
          </a:p>
          <a:p>
            <a:pPr marL="801688">
              <a:tabLst>
                <a:tab pos="717550" algn="l"/>
              </a:tabLst>
            </a:pPr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p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Array++;</a:t>
            </a:r>
            <a:endParaRPr lang="ru-RU" sz="2000" dirty="0">
              <a:solidFill>
                <a:srgbClr val="0000CC"/>
              </a:solidFill>
              <a:cs typeface="Consolas" panose="020B0609020204030204" pitchFamily="49" charset="0"/>
            </a:endParaRPr>
          </a:p>
          <a:p>
            <a:pPr marL="450850">
              <a:tabLst>
                <a:tab pos="450850" algn="l"/>
              </a:tabLst>
            </a:pP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CC"/>
                </a:solidFill>
                <a:cs typeface="Consolas" panose="020B0609020204030204" pitchFamily="49" charset="0"/>
              </a:rPr>
              <a:t>}</a:t>
            </a:r>
            <a:endParaRPr lang="ru-RU" sz="2000" dirty="0">
              <a:solidFill>
                <a:srgbClr val="0000CC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4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63341" y="131762"/>
            <a:ext cx="313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</a:rPr>
              <a:t>Динамический массив</a:t>
            </a:r>
            <a:endParaRPr lang="ru-RU" sz="2400" dirty="0">
              <a:solidFill>
                <a:srgbClr val="00206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5" y="1121971"/>
            <a:ext cx="4457353" cy="231054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632809" y="2177048"/>
            <a:ext cx="4370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cs typeface="Consolas" panose="020B0609020204030204" pitchFamily="49" charset="0"/>
              </a:rPr>
              <a:t>Вывод массива с помощью</a:t>
            </a:r>
          </a:p>
          <a:p>
            <a:r>
              <a:rPr lang="ru-RU" dirty="0" smtClean="0">
                <a:cs typeface="Consolas" panose="020B0609020204030204" pitchFamily="49" charset="0"/>
              </a:rPr>
              <a:t>-- индекса массива</a:t>
            </a:r>
          </a:p>
          <a:p>
            <a:r>
              <a:rPr lang="ru-RU" dirty="0" smtClean="0">
                <a:cs typeface="Consolas" panose="020B0609020204030204" pitchFamily="49" charset="0"/>
              </a:rPr>
              <a:t>-- арифметики указателей (вывод адресов)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" y="3961061"/>
            <a:ext cx="4564211" cy="168838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773486" y="4222334"/>
            <a:ext cx="437051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cs typeface="Consolas" panose="020B0609020204030204" pitchFamily="49" charset="0"/>
              </a:rPr>
              <a:t>Вывод массива с помощью</a:t>
            </a:r>
          </a:p>
          <a:p>
            <a:r>
              <a:rPr lang="ru-RU" dirty="0" smtClean="0">
                <a:cs typeface="Consolas" panose="020B0609020204030204" pitchFamily="49" charset="0"/>
              </a:rPr>
              <a:t>-- индекса массива</a:t>
            </a:r>
          </a:p>
          <a:p>
            <a:endParaRPr lang="ru-RU" sz="800" dirty="0" smtClean="0">
              <a:cs typeface="Consolas" panose="020B0609020204030204" pitchFamily="49" charset="0"/>
            </a:endParaRPr>
          </a:p>
          <a:p>
            <a:r>
              <a:rPr lang="ru-RU" dirty="0" smtClean="0">
                <a:cs typeface="Consolas" panose="020B0609020204030204" pitchFamily="49" charset="0"/>
              </a:rPr>
              <a:t>-- арифметики указателей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619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5" y="280181"/>
            <a:ext cx="4272145" cy="340555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478064" y="390451"/>
            <a:ext cx="4370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cs typeface="Consolas" panose="020B0609020204030204" pitchFamily="49" charset="0"/>
              </a:rPr>
              <a:t>Размер массива не фиксирован. Размер можно получить от пользователя.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13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025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0676" y="141898"/>
            <a:ext cx="88626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solidFill>
                  <a:srgbClr val="002060"/>
                </a:solidFill>
                <a:cs typeface="Consolas" panose="020B0609020204030204" pitchFamily="49" charset="0"/>
              </a:rPr>
              <a:t>Передача динамического массива в функцию</a:t>
            </a:r>
          </a:p>
          <a:p>
            <a:pPr algn="just"/>
            <a:r>
              <a:rPr lang="ru-RU" sz="2000" dirty="0" smtClean="0">
                <a:cs typeface="Consolas" panose="020B0609020204030204" pitchFamily="49" charset="0"/>
              </a:rPr>
              <a:t>Во многих случаях предпочтительно, чтобы функция принимала параметры и сохраняла их </a:t>
            </a:r>
            <a:r>
              <a:rPr lang="ru-RU" sz="2000" dirty="0" smtClean="0">
                <a:solidFill>
                  <a:srgbClr val="006600"/>
                </a:solidFill>
                <a:cs typeface="Consolas" panose="020B0609020204030204" pitchFamily="49" charset="0"/>
              </a:rPr>
              <a:t>в константах</a:t>
            </a:r>
            <a:r>
              <a:rPr lang="ru-RU" sz="2000" dirty="0" smtClean="0">
                <a:cs typeface="Consolas" panose="020B0609020204030204" pitchFamily="49" charset="0"/>
              </a:rPr>
              <a:t>. Это может понадобиться, например, для того, чтобы разные программисты, использующие эту функцию в своих программах, могли быть уверены, что данные, переданные в функцию в качестве параметров, не будут изменены</a:t>
            </a:r>
            <a:r>
              <a:rPr lang="en-US" sz="2000" dirty="0" smtClean="0">
                <a:cs typeface="Consolas" panose="020B0609020204030204" pitchFamily="49" charset="0"/>
              </a:rPr>
              <a:t>:</a:t>
            </a:r>
            <a:endParaRPr lang="ru-RU" sz="2000" dirty="0">
              <a:cs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93" y="5464566"/>
            <a:ext cx="451925" cy="139343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18075"/>
            <a:ext cx="4346917" cy="473992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939518" y="2118075"/>
            <a:ext cx="37402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cs typeface="Consolas" panose="020B0609020204030204" pitchFamily="49" charset="0"/>
              </a:rPr>
              <a:t>Особенно важно это для передаваемых в функцию массивов: они не должны внезапно в функции изменить свой размер.</a:t>
            </a:r>
          </a:p>
        </p:txBody>
      </p:sp>
    </p:spTree>
    <p:extLst>
      <p:ext uri="{BB962C8B-B14F-4D97-AF65-F5344CB8AC3E}">
        <p14:creationId xmlns:p14="http://schemas.microsoft.com/office/powerpoint/2010/main" val="280635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0676" y="141898"/>
            <a:ext cx="8862646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smtClean="0">
                <a:solidFill>
                  <a:srgbClr val="002060"/>
                </a:solidFill>
                <a:cs typeface="Consolas" panose="020B0609020204030204" pitchFamily="49" charset="0"/>
              </a:rPr>
              <a:t>Копирование динамического массива</a:t>
            </a:r>
          </a:p>
          <a:p>
            <a:pPr algn="just"/>
            <a:r>
              <a:rPr lang="ru-RU" sz="2000" dirty="0" smtClean="0">
                <a:cs typeface="Consolas" panose="020B0609020204030204" pitchFamily="49" charset="0"/>
              </a:rPr>
              <a:t>Операция копирования динамического массива не равнозначна операции простого копирования, например, значения из одной переменной в другую переменную. Массив является указателем, имя массива – указатель на нулевой элемент.</a:t>
            </a: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ru-RU" sz="2000" dirty="0" smtClean="0">
                <a:cs typeface="Consolas" panose="020B0609020204030204" pitchFamily="49" charset="0"/>
              </a:rPr>
              <a:t>Если напрямую попытаться присвоить одному массиву другой массив (тело функций см. на предыдущем слайде), то </a:t>
            </a:r>
            <a:r>
              <a:rPr lang="ru-RU" sz="2000" dirty="0" smtClean="0">
                <a:solidFill>
                  <a:srgbClr val="006600"/>
                </a:solidFill>
                <a:cs typeface="Consolas" panose="020B0609020204030204" pitchFamily="49" charset="0"/>
              </a:rPr>
              <a:t>не</a:t>
            </a:r>
            <a:r>
              <a:rPr lang="ru-RU" sz="2000" dirty="0" smtClean="0">
                <a:cs typeface="Consolas" panose="020B0609020204030204" pitchFamily="49" charset="0"/>
              </a:rPr>
              <a:t> появится копии массива.</a:t>
            </a:r>
            <a:endParaRPr lang="ru-RU" sz="2000" dirty="0">
              <a:cs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" y="2120501"/>
            <a:ext cx="2860214" cy="222641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165231" y="2120501"/>
            <a:ext cx="57114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cs typeface="Consolas" panose="020B0609020204030204" pitchFamily="49" charset="0"/>
              </a:rPr>
              <a:t>Просто </a:t>
            </a:r>
            <a:r>
              <a:rPr lang="en-US" sz="2000" dirty="0" smtClean="0">
                <a:solidFill>
                  <a:srgbClr val="7030A0"/>
                </a:solidFill>
                <a:cs typeface="Consolas" panose="020B0609020204030204" pitchFamily="49" charset="0"/>
              </a:rPr>
              <a:t>b</a:t>
            </a: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ru-RU" sz="2000" dirty="0" smtClean="0">
                <a:cs typeface="Consolas" panose="020B0609020204030204" pitchFamily="49" charset="0"/>
              </a:rPr>
              <a:t>начнет указывать на ту же ячейку памяти что и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a</a:t>
            </a:r>
            <a:r>
              <a:rPr lang="ru-RU" sz="2000" dirty="0" smtClean="0">
                <a:cs typeface="Consolas" panose="020B0609020204030204" pitchFamily="49" charset="0"/>
              </a:rPr>
              <a:t>, изначальный массив </a:t>
            </a:r>
            <a:r>
              <a:rPr lang="en-US" sz="2000" dirty="0" smtClean="0">
                <a:solidFill>
                  <a:srgbClr val="7030A0"/>
                </a:solidFill>
                <a:cs typeface="Consolas" panose="020B0609020204030204" pitchFamily="49" charset="0"/>
              </a:rPr>
              <a:t>b</a:t>
            </a:r>
            <a:r>
              <a:rPr lang="ru-RU" sz="2000" dirty="0" smtClean="0">
                <a:cs typeface="Consolas" panose="020B0609020204030204" pitchFamily="49" charset="0"/>
              </a:rPr>
              <a:t> потеряется (утечка памяти), и при последующем изменении массива </a:t>
            </a:r>
            <a:r>
              <a:rPr lang="en-US" sz="2000" dirty="0" smtClean="0">
                <a:solidFill>
                  <a:srgbClr val="7030A0"/>
                </a:solidFill>
                <a:cs typeface="Consolas" panose="020B0609020204030204" pitchFamily="49" charset="0"/>
              </a:rPr>
              <a:t>b</a:t>
            </a: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ru-RU" sz="2000" dirty="0" smtClean="0">
                <a:cs typeface="Consolas" panose="020B0609020204030204" pitchFamily="49" charset="0"/>
              </a:rPr>
              <a:t>изменится и массив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a</a:t>
            </a:r>
            <a:r>
              <a:rPr lang="ru-RU" sz="2000" dirty="0" smtClean="0">
                <a:cs typeface="Consolas" panose="020B0609020204030204" pitchFamily="49" charset="0"/>
              </a:rPr>
              <a:t>.</a:t>
            </a:r>
            <a:endParaRPr lang="ru-RU" sz="2000" dirty="0">
              <a:cs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92843" y="3455350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CC"/>
                </a:solidFill>
                <a:cs typeface="Consolas" panose="020B0609020204030204" pitchFamily="49" charset="0"/>
              </a:rPr>
              <a:t>a</a:t>
            </a:r>
            <a:endParaRPr lang="ru-RU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692843" y="4240796"/>
            <a:ext cx="401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7030A0"/>
                </a:solidFill>
                <a:cs typeface="Consolas" panose="020B0609020204030204" pitchFamily="49" charset="0"/>
              </a:rPr>
              <a:t>b</a:t>
            </a:r>
            <a:endParaRPr lang="ru-RU" sz="3200" dirty="0">
              <a:solidFill>
                <a:srgbClr val="7030A0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4093915" y="3747737"/>
            <a:ext cx="8581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4093914" y="4533183"/>
            <a:ext cx="8581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5289452" y="3601329"/>
            <a:ext cx="351693" cy="32355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669279" y="3601328"/>
            <a:ext cx="351693" cy="32355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049106" y="3601327"/>
            <a:ext cx="351693" cy="32355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428933" y="3601327"/>
            <a:ext cx="351693" cy="32355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799646" y="3601326"/>
            <a:ext cx="351693" cy="32355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240213" y="4339882"/>
            <a:ext cx="351693" cy="3235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620040" y="4339881"/>
            <a:ext cx="351693" cy="3235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999867" y="4339880"/>
            <a:ext cx="351693" cy="3235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379694" y="4339880"/>
            <a:ext cx="351693" cy="3235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6750407" y="4339879"/>
            <a:ext cx="351693" cy="3235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4081712" y="3900561"/>
            <a:ext cx="1087552" cy="6326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34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1" y="3039899"/>
            <a:ext cx="4619879" cy="226489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71540" y="177577"/>
            <a:ext cx="84036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cs typeface="Consolas" panose="020B0609020204030204" pitchFamily="49" charset="0"/>
              </a:rPr>
              <a:t>Правильный алгоритм действий:</a:t>
            </a:r>
          </a:p>
          <a:p>
            <a:r>
              <a:rPr lang="ru-RU" sz="2000" dirty="0" smtClean="0">
                <a:cs typeface="Consolas" panose="020B0609020204030204" pitchFamily="49" charset="0"/>
              </a:rPr>
              <a:t>Были два массива разного размера. Нужно, чтобы массив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b</a:t>
            </a: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ru-RU" sz="2000" dirty="0" smtClean="0">
                <a:cs typeface="Consolas" panose="020B0609020204030204" pitchFamily="49" charset="0"/>
              </a:rPr>
              <a:t>стал именно копией массива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a</a:t>
            </a:r>
            <a:r>
              <a:rPr lang="ru-RU" sz="2000" dirty="0" smtClean="0">
                <a:cs typeface="Consolas" panose="020B0609020204030204" pitchFamily="49" charset="0"/>
              </a:rPr>
              <a:t>.</a:t>
            </a:r>
          </a:p>
          <a:p>
            <a:r>
              <a:rPr lang="ru-RU" sz="2000" dirty="0" smtClean="0">
                <a:cs typeface="Consolas" panose="020B0609020204030204" pitchFamily="49" charset="0"/>
              </a:rPr>
              <a:t>Для этого нужно удалить массив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b</a:t>
            </a:r>
            <a:r>
              <a:rPr lang="ru-RU" sz="2000" dirty="0" smtClean="0">
                <a:cs typeface="Consolas" panose="020B0609020204030204" pitchFamily="49" charset="0"/>
              </a:rPr>
              <a:t> (вернуть память куче).</a:t>
            </a:r>
          </a:p>
          <a:p>
            <a:r>
              <a:rPr lang="ru-RU" sz="2000" dirty="0" smtClean="0">
                <a:cs typeface="Consolas" panose="020B0609020204030204" pitchFamily="49" charset="0"/>
              </a:rPr>
              <a:t>Затем снова выделить память под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b</a:t>
            </a:r>
            <a:r>
              <a:rPr lang="ru-RU" sz="2000" dirty="0" smtClean="0">
                <a:cs typeface="Consolas" panose="020B0609020204030204" pitchFamily="49" charset="0"/>
              </a:rPr>
              <a:t>, но уже для другого кол-ва элементов (при этом память может оказаться выделенной как по тому же адресу, где был </a:t>
            </a:r>
            <a:r>
              <a:rPr lang="en-US" sz="2000" dirty="0" smtClean="0">
                <a:cs typeface="Consolas" panose="020B0609020204030204" pitchFamily="49" charset="0"/>
              </a:rPr>
              <a:t>b</a:t>
            </a:r>
            <a:r>
              <a:rPr lang="ru-RU" sz="2000" dirty="0" smtClean="0">
                <a:cs typeface="Consolas" panose="020B0609020204030204" pitchFamily="49" charset="0"/>
              </a:rPr>
              <a:t>, так и по любому другому).</a:t>
            </a:r>
          </a:p>
          <a:p>
            <a:r>
              <a:rPr lang="ru-RU" sz="2000" dirty="0" smtClean="0">
                <a:cs typeface="Consolas" panose="020B0609020204030204" pitchFamily="49" charset="0"/>
              </a:rPr>
              <a:t>Поэлементно (в цикле) скопировать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a</a:t>
            </a: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ru-RU" sz="2000" dirty="0" smtClean="0">
                <a:cs typeface="Consolas" panose="020B0609020204030204" pitchFamily="49" charset="0"/>
              </a:rPr>
              <a:t>в </a:t>
            </a:r>
            <a:r>
              <a:rPr lang="en-US" sz="2000" dirty="0" smtClean="0">
                <a:solidFill>
                  <a:srgbClr val="0000CC"/>
                </a:solidFill>
                <a:cs typeface="Consolas" panose="020B0609020204030204" pitchFamily="49" charset="0"/>
              </a:rPr>
              <a:t>b</a:t>
            </a:r>
            <a:r>
              <a:rPr lang="en-US" sz="2000" dirty="0" smtClean="0">
                <a:cs typeface="Consolas" panose="020B0609020204030204" pitchFamily="49" charset="0"/>
              </a:rPr>
              <a:t>.</a:t>
            </a:r>
          </a:p>
          <a:p>
            <a:r>
              <a:rPr lang="ru-RU" sz="2000" dirty="0" smtClean="0">
                <a:cs typeface="Consolas" panose="020B0609020204030204" pitchFamily="49" charset="0"/>
              </a:rPr>
              <a:t>Результат: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1540" y="6001601"/>
            <a:ext cx="1125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cs typeface="Consolas" panose="020B0609020204030204" pitchFamily="49" charset="0"/>
              </a:rPr>
              <a:t>Решение: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9101" y="3075522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CC"/>
                </a:solidFill>
                <a:cs typeface="Consolas" panose="020B0609020204030204" pitchFamily="49" charset="0"/>
              </a:rPr>
              <a:t>a</a:t>
            </a:r>
            <a:endParaRPr lang="ru-RU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409101" y="3860968"/>
            <a:ext cx="401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7030A0"/>
                </a:solidFill>
                <a:cs typeface="Consolas" panose="020B0609020204030204" pitchFamily="49" charset="0"/>
              </a:rPr>
              <a:t>b</a:t>
            </a:r>
            <a:endParaRPr lang="ru-RU" sz="3200" dirty="0">
              <a:solidFill>
                <a:srgbClr val="7030A0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5810173" y="3367909"/>
            <a:ext cx="8581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7005710" y="3221501"/>
            <a:ext cx="351693" cy="32355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385537" y="3221500"/>
            <a:ext cx="351693" cy="32355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765364" y="3221499"/>
            <a:ext cx="351693" cy="32355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145191" y="3221499"/>
            <a:ext cx="351693" cy="32355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515904" y="3221498"/>
            <a:ext cx="351693" cy="32355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956471" y="3960054"/>
            <a:ext cx="351693" cy="3235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336298" y="3960053"/>
            <a:ext cx="351693" cy="3235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716125" y="3960052"/>
            <a:ext cx="351693" cy="3235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095952" y="3960052"/>
            <a:ext cx="351693" cy="3235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8466665" y="3960051"/>
            <a:ext cx="351693" cy="3235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7188591" y="3660297"/>
            <a:ext cx="0" cy="200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7523871" y="3660297"/>
            <a:ext cx="0" cy="200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7903699" y="3660297"/>
            <a:ext cx="0" cy="200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8283527" y="3660297"/>
            <a:ext cx="0" cy="200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8691490" y="3660297"/>
            <a:ext cx="0" cy="200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5934438" y="4125220"/>
            <a:ext cx="8581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28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130424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2319" y="276051"/>
            <a:ext cx="8397786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solidFill>
                  <a:srgbClr val="006600"/>
                </a:solidFill>
              </a:rPr>
              <a:t>Суммирование </a:t>
            </a:r>
            <a:r>
              <a:rPr lang="ru-RU" sz="2400" dirty="0">
                <a:solidFill>
                  <a:srgbClr val="006600"/>
                </a:solidFill>
              </a:rPr>
              <a:t>двух указателей является в </a:t>
            </a:r>
            <a:r>
              <a:rPr lang="en-US" sz="2400" dirty="0">
                <a:solidFill>
                  <a:srgbClr val="006600"/>
                </a:solidFill>
              </a:rPr>
              <a:t>C++</a:t>
            </a:r>
            <a:r>
              <a:rPr lang="ru-RU" sz="2400" dirty="0">
                <a:solidFill>
                  <a:srgbClr val="006600"/>
                </a:solidFill>
              </a:rPr>
              <a:t> некорректной операцией. Также бессмысленно умножать или </a:t>
            </a:r>
            <a:r>
              <a:rPr lang="ru-RU" sz="2400" dirty="0" smtClean="0">
                <a:solidFill>
                  <a:srgbClr val="006600"/>
                </a:solidFill>
              </a:rPr>
              <a:t>делить, </a:t>
            </a:r>
            <a:r>
              <a:rPr lang="ru-RU" sz="2400" dirty="0">
                <a:solidFill>
                  <a:srgbClr val="006600"/>
                </a:solidFill>
              </a:rPr>
              <a:t>возводить их в квадрат или извлекать квадратный корень.</a:t>
            </a:r>
            <a:endParaRPr lang="ru-RU" sz="2400" dirty="0" smtClean="0">
              <a:solidFill>
                <a:srgbClr val="006600"/>
              </a:solidFill>
            </a:endParaRPr>
          </a:p>
          <a:p>
            <a:pPr algn="just"/>
            <a:r>
              <a:rPr lang="ru-RU" sz="2200" dirty="0" smtClean="0"/>
              <a:t>Например, есть квартал, в котором все дома пронумерованы по порядку. Дом, следующий за домом Курчатова 7, будет иметь адрес Курчатова 8 (или Курчатова 6, если идти в противоположную сторону). Очевидно, что в таком случае через четыре дома от Курчатова 7 будет находиться дом с адресом Курчатова 11. Адрес этого дома можно записать так</a:t>
            </a:r>
          </a:p>
          <a:p>
            <a:pPr algn="just"/>
            <a:r>
              <a:rPr lang="en-US" sz="2200" dirty="0" smtClean="0"/>
              <a:t>7 Kurchatov + 4 = 11 Kurchatov</a:t>
            </a:r>
          </a:p>
          <a:p>
            <a:pPr algn="just"/>
            <a:r>
              <a:rPr lang="ru-RU" sz="2200" dirty="0" smtClean="0"/>
              <a:t>И наоборот, если поинтересоваться, сколько домов находится между домами 7 и 11, ответом будет 4:</a:t>
            </a:r>
          </a:p>
          <a:p>
            <a:pPr algn="just"/>
            <a:r>
              <a:rPr lang="ru-RU" sz="2200" dirty="0" smtClean="0"/>
              <a:t>11 </a:t>
            </a:r>
            <a:r>
              <a:rPr lang="en-US" sz="2200" dirty="0" smtClean="0"/>
              <a:t>Kurchatov – 7 Kurchatov = 4</a:t>
            </a:r>
          </a:p>
          <a:p>
            <a:pPr algn="just"/>
            <a:r>
              <a:rPr lang="ru-RU" sz="2200" dirty="0" smtClean="0"/>
              <a:t>Понятно, что любой дом находится относительно самого себя на расстоянии нуль домов:</a:t>
            </a:r>
          </a:p>
          <a:p>
            <a:pPr algn="just"/>
            <a:r>
              <a:rPr lang="ru-RU" sz="2200" dirty="0" smtClean="0"/>
              <a:t>7 </a:t>
            </a:r>
            <a:r>
              <a:rPr lang="en-US" sz="2200" dirty="0" smtClean="0"/>
              <a:t>Kurchatov</a:t>
            </a:r>
            <a:r>
              <a:rPr lang="ru-RU" sz="2200" dirty="0" smtClean="0"/>
              <a:t> – 7 </a:t>
            </a:r>
            <a:r>
              <a:rPr lang="en-US" sz="2200" dirty="0" smtClean="0"/>
              <a:t>Kurchatov</a:t>
            </a:r>
            <a:r>
              <a:rPr lang="ru-RU" sz="2200" dirty="0" smtClean="0"/>
              <a:t> = 0</a:t>
            </a:r>
          </a:p>
          <a:p>
            <a:pPr algn="just"/>
            <a:r>
              <a:rPr lang="ru-RU" sz="2200" dirty="0" smtClean="0"/>
              <a:t>Складывать дома 7 и 11 не имеет смысла, поэтому и указатели суммировать бессмысленно.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615852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" y="121774"/>
            <a:ext cx="5186143" cy="655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9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2" y="121040"/>
            <a:ext cx="8805631" cy="45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1" y="303333"/>
            <a:ext cx="5206658" cy="427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99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31821" y="230235"/>
            <a:ext cx="4724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</a:rPr>
              <a:t>Двумерный динамический массив</a:t>
            </a:r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428" y="686259"/>
            <a:ext cx="8468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cs typeface="Consolas" panose="020B0609020204030204" pitchFamily="49" charset="0"/>
              </a:rPr>
              <a:t>Поскольку в двумерном массиве указатели на элементы одномерного массива будут хранить указатели на элементы одномерного массива, необходимо использовать указатели на указатели (значения </a:t>
            </a:r>
            <a:r>
              <a:rPr lang="en-US" dirty="0" smtClean="0">
                <a:cs typeface="Consolas" panose="020B0609020204030204" pitchFamily="49" charset="0"/>
              </a:rPr>
              <a:t>rows </a:t>
            </a:r>
            <a:r>
              <a:rPr lang="ru-RU" dirty="0" smtClean="0">
                <a:cs typeface="Consolas" panose="020B0609020204030204" pitchFamily="49" charset="0"/>
              </a:rPr>
              <a:t>и </a:t>
            </a:r>
            <a:r>
              <a:rPr lang="en-US" dirty="0" smtClean="0">
                <a:cs typeface="Consolas" panose="020B0609020204030204" pitchFamily="49" charset="0"/>
              </a:rPr>
              <a:t>cols</a:t>
            </a:r>
            <a:r>
              <a:rPr lang="ru-RU" dirty="0" smtClean="0">
                <a:cs typeface="Consolas" panose="020B0609020204030204" pitchFamily="49" charset="0"/>
              </a:rPr>
              <a:t> можно получить от пользователя):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8" y="1886588"/>
            <a:ext cx="3061461" cy="16027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8" y="4146672"/>
            <a:ext cx="3235698" cy="253753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33753" y="3811199"/>
            <a:ext cx="1702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cs typeface="Consolas" panose="020B0609020204030204" pitchFamily="49" charset="0"/>
              </a:rPr>
              <a:t>Утечка памяти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68948" y="3995865"/>
            <a:ext cx="689317" cy="9418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921349" y="4299072"/>
            <a:ext cx="114886" cy="1322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713792" y="3995865"/>
            <a:ext cx="2342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cs typeface="Consolas" panose="020B0609020204030204" pitchFamily="49" charset="0"/>
              </a:rPr>
              <a:t>Указатель на </a:t>
            </a:r>
            <a:r>
              <a:rPr lang="en-US" dirty="0" smtClean="0">
                <a:cs typeface="Consolas" panose="020B0609020204030204" pitchFamily="49" charset="0"/>
              </a:rPr>
              <a:t>rows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766561" y="3828124"/>
            <a:ext cx="441904" cy="20099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838071" y="4002906"/>
            <a:ext cx="296007" cy="2875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841827" y="4465220"/>
            <a:ext cx="296007" cy="2875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838071" y="4920395"/>
            <a:ext cx="296007" cy="2875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838070" y="5375570"/>
            <a:ext cx="296007" cy="2875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8" idx="3"/>
          </p:cNvCxnSpPr>
          <p:nvPr/>
        </p:nvCxnSpPr>
        <p:spPr>
          <a:xfrm flipV="1">
            <a:off x="5036235" y="4365197"/>
            <a:ext cx="154744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1" idx="3"/>
          </p:cNvCxnSpPr>
          <p:nvPr/>
        </p:nvCxnSpPr>
        <p:spPr>
          <a:xfrm flipV="1">
            <a:off x="7056063" y="3995865"/>
            <a:ext cx="55455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7056063" y="4585714"/>
            <a:ext cx="570971" cy="3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7012746" y="5091888"/>
            <a:ext cx="597876" cy="4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7002694" y="5547063"/>
            <a:ext cx="607928" cy="8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7610622" y="3828124"/>
            <a:ext cx="1406769" cy="352407"/>
          </a:xfrm>
          <a:prstGeom prst="rect">
            <a:avLst/>
          </a:prstGeom>
          <a:noFill/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7689109" y="3904432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7944557" y="3911498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8189739" y="3911498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8449648" y="3911498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8707728" y="3911498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7944557" y="3053609"/>
            <a:ext cx="677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cs typeface="Consolas" panose="020B0609020204030204" pitchFamily="49" charset="0"/>
              </a:rPr>
              <a:t>cols</a:t>
            </a:r>
            <a:endParaRPr lang="ru-RU" dirty="0"/>
          </a:p>
        </p:txBody>
      </p:sp>
      <p:cxnSp>
        <p:nvCxnSpPr>
          <p:cNvPr id="37" name="Прямая со стрелкой 36"/>
          <p:cNvCxnSpPr>
            <a:endCxn id="30" idx="0"/>
          </p:cNvCxnSpPr>
          <p:nvPr/>
        </p:nvCxnSpPr>
        <p:spPr>
          <a:xfrm flipH="1">
            <a:off x="7787583" y="3431023"/>
            <a:ext cx="255447" cy="47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endCxn id="31" idx="0"/>
          </p:cNvCxnSpPr>
          <p:nvPr/>
        </p:nvCxnSpPr>
        <p:spPr>
          <a:xfrm flipH="1">
            <a:off x="8043031" y="3431023"/>
            <a:ext cx="83746" cy="48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35" idx="2"/>
            <a:endCxn id="32" idx="0"/>
          </p:cNvCxnSpPr>
          <p:nvPr/>
        </p:nvCxnSpPr>
        <p:spPr>
          <a:xfrm>
            <a:off x="8283352" y="3422941"/>
            <a:ext cx="4861" cy="48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5" idx="2"/>
            <a:endCxn id="33" idx="0"/>
          </p:cNvCxnSpPr>
          <p:nvPr/>
        </p:nvCxnSpPr>
        <p:spPr>
          <a:xfrm>
            <a:off x="8283352" y="3422941"/>
            <a:ext cx="264770" cy="48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35" idx="2"/>
            <a:endCxn id="34" idx="0"/>
          </p:cNvCxnSpPr>
          <p:nvPr/>
        </p:nvCxnSpPr>
        <p:spPr>
          <a:xfrm>
            <a:off x="8283352" y="3422941"/>
            <a:ext cx="522850" cy="48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>
            <a:off x="7627034" y="4430906"/>
            <a:ext cx="1406769" cy="352407"/>
          </a:xfrm>
          <a:prstGeom prst="rect">
            <a:avLst/>
          </a:prstGeom>
          <a:noFill/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7705521" y="4507214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7960969" y="4514280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8206151" y="4514280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8466060" y="4514280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8724140" y="4514280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7658857" y="4950372"/>
            <a:ext cx="1406769" cy="352407"/>
          </a:xfrm>
          <a:prstGeom prst="rect">
            <a:avLst/>
          </a:prstGeom>
          <a:noFill/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7737344" y="5026680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7992792" y="5033746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237974" y="5033746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8497883" y="5033746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8755963" y="5033746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7658857" y="5462250"/>
            <a:ext cx="1406769" cy="352407"/>
          </a:xfrm>
          <a:prstGeom prst="rect">
            <a:avLst/>
          </a:prstGeom>
          <a:noFill/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7737344" y="5538558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/>
          <p:cNvSpPr/>
          <p:nvPr/>
        </p:nvSpPr>
        <p:spPr>
          <a:xfrm>
            <a:off x="7992792" y="5545624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8237974" y="5545624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8497883" y="5545624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8755963" y="5545624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>
            <a:off x="6722128" y="3431023"/>
            <a:ext cx="411949" cy="282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Прямоугольник 67"/>
          <p:cNvSpPr/>
          <p:nvPr/>
        </p:nvSpPr>
        <p:spPr>
          <a:xfrm>
            <a:off x="3842846" y="6162041"/>
            <a:ext cx="5190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cs typeface="Consolas" panose="020B0609020204030204" pitchFamily="49" charset="0"/>
              </a:rPr>
              <a:t>delete [] </a:t>
            </a:r>
            <a:r>
              <a:rPr lang="en-US" dirty="0" err="1" smtClean="0">
                <a:solidFill>
                  <a:srgbClr val="800000"/>
                </a:solidFill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800000"/>
                </a:solidFill>
                <a:cs typeface="Consolas" panose="020B0609020204030204" pitchFamily="49" charset="0"/>
              </a:rPr>
              <a:t>;</a:t>
            </a:r>
            <a:r>
              <a:rPr lang="en-US" dirty="0" smtClean="0">
                <a:solidFill>
                  <a:srgbClr val="800000"/>
                </a:solidFill>
                <a:cs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800000"/>
                </a:solidFill>
                <a:cs typeface="Consolas" panose="020B0609020204030204" pitchFamily="49" charset="0"/>
              </a:rPr>
              <a:t>приведет к тому, что </a:t>
            </a:r>
            <a:r>
              <a:rPr lang="en-US" dirty="0" smtClean="0">
                <a:solidFill>
                  <a:srgbClr val="800000"/>
                </a:solidFill>
                <a:cs typeface="Consolas" panose="020B0609020204030204" pitchFamily="49" charset="0"/>
              </a:rPr>
              <a:t>rows</a:t>
            </a:r>
            <a:r>
              <a:rPr lang="ru-RU" dirty="0" smtClean="0">
                <a:solidFill>
                  <a:srgbClr val="800000"/>
                </a:solidFill>
                <a:cs typeface="Consolas" panose="020B0609020204030204" pitchFamily="49" charset="0"/>
              </a:rPr>
              <a:t> уничтожатся, а </a:t>
            </a:r>
            <a:r>
              <a:rPr lang="en-US" dirty="0" smtClean="0">
                <a:solidFill>
                  <a:srgbClr val="800000"/>
                </a:solidFill>
                <a:cs typeface="Consolas" panose="020B0609020204030204" pitchFamily="49" charset="0"/>
              </a:rPr>
              <a:t>cols </a:t>
            </a:r>
            <a:r>
              <a:rPr lang="ru-RU" dirty="0" smtClean="0">
                <a:solidFill>
                  <a:srgbClr val="800000"/>
                </a:solidFill>
                <a:cs typeface="Consolas" panose="020B0609020204030204" pitchFamily="49" charset="0"/>
              </a:rPr>
              <a:t>потеряются в куче.</a:t>
            </a:r>
            <a:endParaRPr lang="ru-RU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7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5" y="800904"/>
            <a:ext cx="3744192" cy="343347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37495" y="306045"/>
            <a:ext cx="8468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cs typeface="Consolas" panose="020B0609020204030204" pitchFamily="49" charset="0"/>
              </a:rPr>
              <a:t>Чтобы избежать утечки памяти: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509697" y="1617633"/>
            <a:ext cx="689317" cy="9418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662098" y="1920840"/>
            <a:ext cx="114886" cy="1322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454541" y="1617633"/>
            <a:ext cx="2342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cs typeface="Consolas" panose="020B0609020204030204" pitchFamily="49" charset="0"/>
              </a:rPr>
              <a:t>Указатель на </a:t>
            </a:r>
            <a:r>
              <a:rPr lang="en-US" dirty="0" smtClean="0">
                <a:cs typeface="Consolas" panose="020B0609020204030204" pitchFamily="49" charset="0"/>
              </a:rPr>
              <a:t>rows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507310" y="1449892"/>
            <a:ext cx="441904" cy="20099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6578820" y="1624674"/>
            <a:ext cx="296007" cy="2875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582576" y="2086988"/>
            <a:ext cx="296007" cy="2875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578820" y="2542163"/>
            <a:ext cx="296007" cy="2875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578819" y="2997338"/>
            <a:ext cx="296007" cy="2875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5" idx="3"/>
          </p:cNvCxnSpPr>
          <p:nvPr/>
        </p:nvCxnSpPr>
        <p:spPr>
          <a:xfrm flipV="1">
            <a:off x="4776984" y="1986965"/>
            <a:ext cx="154744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6" idx="3"/>
          </p:cNvCxnSpPr>
          <p:nvPr/>
        </p:nvCxnSpPr>
        <p:spPr>
          <a:xfrm flipV="1">
            <a:off x="6796812" y="1617633"/>
            <a:ext cx="55455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6796812" y="2207482"/>
            <a:ext cx="570971" cy="3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6753495" y="2713656"/>
            <a:ext cx="597876" cy="4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6743443" y="3168831"/>
            <a:ext cx="607928" cy="8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7351371" y="1449892"/>
            <a:ext cx="1406769" cy="352407"/>
          </a:xfrm>
          <a:prstGeom prst="rect">
            <a:avLst/>
          </a:prstGeom>
          <a:noFill/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7429858" y="1526200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7685306" y="1533266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7930488" y="1533266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8190397" y="1533266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8448477" y="1533266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7685306" y="675377"/>
            <a:ext cx="677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cs typeface="Consolas" panose="020B0609020204030204" pitchFamily="49" charset="0"/>
              </a:rPr>
              <a:t>cols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endCxn id="18" idx="0"/>
          </p:cNvCxnSpPr>
          <p:nvPr/>
        </p:nvCxnSpPr>
        <p:spPr>
          <a:xfrm flipH="1">
            <a:off x="7528332" y="1052791"/>
            <a:ext cx="255447" cy="47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19" idx="0"/>
          </p:cNvCxnSpPr>
          <p:nvPr/>
        </p:nvCxnSpPr>
        <p:spPr>
          <a:xfrm flipH="1">
            <a:off x="7783780" y="1052791"/>
            <a:ext cx="83746" cy="48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23" idx="2"/>
            <a:endCxn id="20" idx="0"/>
          </p:cNvCxnSpPr>
          <p:nvPr/>
        </p:nvCxnSpPr>
        <p:spPr>
          <a:xfrm>
            <a:off x="8024101" y="1044709"/>
            <a:ext cx="4861" cy="48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23" idx="2"/>
            <a:endCxn id="21" idx="0"/>
          </p:cNvCxnSpPr>
          <p:nvPr/>
        </p:nvCxnSpPr>
        <p:spPr>
          <a:xfrm>
            <a:off x="8024101" y="1044709"/>
            <a:ext cx="264770" cy="48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3" idx="2"/>
            <a:endCxn id="22" idx="0"/>
          </p:cNvCxnSpPr>
          <p:nvPr/>
        </p:nvCxnSpPr>
        <p:spPr>
          <a:xfrm>
            <a:off x="8024101" y="1044709"/>
            <a:ext cx="522850" cy="48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7367783" y="2052674"/>
            <a:ext cx="1406769" cy="352407"/>
          </a:xfrm>
          <a:prstGeom prst="rect">
            <a:avLst/>
          </a:prstGeom>
          <a:noFill/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7446270" y="2128982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7701718" y="2136048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7946900" y="2136048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8206809" y="2136048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8464889" y="2136048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7399606" y="2572140"/>
            <a:ext cx="1406769" cy="352407"/>
          </a:xfrm>
          <a:prstGeom prst="rect">
            <a:avLst/>
          </a:prstGeom>
          <a:noFill/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7478093" y="2648448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7733541" y="2655514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7978723" y="2655514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8238632" y="2655514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8496712" y="2655514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7399606" y="3084018"/>
            <a:ext cx="1406769" cy="352407"/>
          </a:xfrm>
          <a:prstGeom prst="rect">
            <a:avLst/>
          </a:prstGeom>
          <a:noFill/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7478093" y="3160326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7733541" y="3167392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7978723" y="3167392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8238632" y="3167392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8496712" y="3167392"/>
            <a:ext cx="196947" cy="19694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>
            <a:off x="6462877" y="1052791"/>
            <a:ext cx="411949" cy="282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7224822" y="1491099"/>
            <a:ext cx="1628365" cy="267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7224821" y="2036937"/>
            <a:ext cx="1628365" cy="267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>
            <a:off x="7288807" y="2618021"/>
            <a:ext cx="1628365" cy="267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7254797" y="3137487"/>
            <a:ext cx="1628365" cy="267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7495" y="306045"/>
            <a:ext cx="846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cs typeface="Consolas" panose="020B0609020204030204" pitchFamily="49" charset="0"/>
              </a:rPr>
              <a:t>Заполнение этого двумерного массива случайными значениями (при каждом запуске будут одни и те же значения):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4" y="1352257"/>
            <a:ext cx="3545189" cy="20258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4" y="3595080"/>
            <a:ext cx="3052820" cy="90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7625" y="351089"/>
            <a:ext cx="8426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solidFill>
                  <a:srgbClr val="002060"/>
                </a:solidFill>
                <a:ea typeface="Times New Roman" panose="02020603050405020304" pitchFamily="18" charset="0"/>
              </a:rPr>
              <a:t>Задача 1. Написать программу, которая меняет местами два динамических массива разного размера.</a:t>
            </a:r>
            <a:endParaRPr lang="ru-RU" sz="2400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1355" y="2011076"/>
            <a:ext cx="842654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solidFill>
                  <a:srgbClr val="002060"/>
                </a:solidFill>
                <a:ea typeface="Times New Roman" panose="02020603050405020304" pitchFamily="18" charset="0"/>
              </a:rPr>
              <a:t>1. Написать </a:t>
            </a:r>
            <a:r>
              <a:rPr lang="ru-RU" sz="2400" dirty="0">
                <a:solidFill>
                  <a:srgbClr val="002060"/>
                </a:solidFill>
                <a:ea typeface="Times New Roman" panose="02020603050405020304" pitchFamily="18" charset="0"/>
              </a:rPr>
              <a:t>программу, создающую массив из 10 случайных целых чисел из отрезка [-50;50]. Вывести на экран весь массив и на отдельной строке — значение минимального элемента массива. Для обхода массива использовать указатели (нельзя обращаться к элементам массива по индексам</a:t>
            </a:r>
            <a:r>
              <a:rPr lang="ru-RU" sz="2400" dirty="0" smtClean="0">
                <a:solidFill>
                  <a:srgbClr val="002060"/>
                </a:solidFill>
                <a:ea typeface="Times New Roman" panose="02020603050405020304" pitchFamily="18" charset="0"/>
              </a:rPr>
              <a:t>).</a:t>
            </a:r>
          </a:p>
          <a:p>
            <a:pPr algn="just"/>
            <a:endParaRPr lang="ru-RU" sz="2400" dirty="0" smtClean="0">
              <a:solidFill>
                <a:srgbClr val="002060"/>
              </a:solidFill>
              <a:ea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solidFill>
                  <a:srgbClr val="003300"/>
                </a:solidFill>
                <a:ea typeface="Times New Roman" panose="02020603050405020304" pitchFamily="18" charset="0"/>
              </a:rPr>
              <a:t>2. </a:t>
            </a:r>
            <a:r>
              <a:rPr lang="ru-RU" sz="2400" dirty="0">
                <a:solidFill>
                  <a:srgbClr val="003300"/>
                </a:solidFill>
              </a:rPr>
              <a:t>С одномерным массивом, состоящим из n вещественных элементов, выполнить следующее: Преобразовать массив таким образом, чтобы сначала располагались все элементы, целая часть которых лежит в интервале [</a:t>
            </a:r>
            <a:r>
              <a:rPr lang="ru-RU" sz="2400" dirty="0" err="1">
                <a:solidFill>
                  <a:srgbClr val="003300"/>
                </a:solidFill>
              </a:rPr>
              <a:t>а,b</a:t>
            </a:r>
            <a:r>
              <a:rPr lang="ru-RU" sz="2400" dirty="0">
                <a:solidFill>
                  <a:srgbClr val="003300"/>
                </a:solidFill>
              </a:rPr>
              <a:t>], а потом – все остальные</a:t>
            </a:r>
            <a:r>
              <a:rPr lang="ru-RU" sz="2400" dirty="0" smtClean="0">
                <a:solidFill>
                  <a:srgbClr val="003300"/>
                </a:solidFill>
              </a:rPr>
              <a:t>.</a:t>
            </a:r>
            <a:endParaRPr lang="ru-RU" sz="2400" dirty="0">
              <a:solidFill>
                <a:srgbClr val="0033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4" y="385131"/>
            <a:ext cx="2485046" cy="12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9274" y="188032"/>
            <a:ext cx="2967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</a:rPr>
              <a:t>Массивы и указатели</a:t>
            </a:r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71834" y="649697"/>
            <a:ext cx="809233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/>
              <a:t>Массив тоже очень </a:t>
            </a:r>
            <a:r>
              <a:rPr lang="en-US" sz="2200" dirty="0" smtClean="0"/>
              <a:t>“</a:t>
            </a:r>
            <a:r>
              <a:rPr lang="ru-RU" sz="2200" dirty="0" smtClean="0"/>
              <a:t>похож</a:t>
            </a:r>
            <a:r>
              <a:rPr lang="en-US" sz="2200" dirty="0" smtClean="0"/>
              <a:t>”</a:t>
            </a:r>
            <a:r>
              <a:rPr lang="ru-RU" sz="2200" dirty="0" smtClean="0"/>
              <a:t> на городской квартал. Каждый элемент массива выступает в качестве дома в этом квартале. Дома – элементы массива – отсчитываются по порядку от начала квартала. Дом на углу улицы отстоит на 0 домов от угла, следующий дом отстоит на 1 дом от угла и т.д. Пользуясь терминологией массивов, можно сказать, что </a:t>
            </a:r>
            <a:r>
              <a:rPr lang="en-US" sz="2200" dirty="0" err="1" smtClean="0"/>
              <a:t>cityblock</a:t>
            </a:r>
            <a:r>
              <a:rPr lang="en-US" sz="2200" dirty="0" smtClean="0"/>
              <a:t>[0] </a:t>
            </a:r>
            <a:r>
              <a:rPr lang="ru-RU" sz="2200" dirty="0" smtClean="0"/>
              <a:t>представляет собой дом по адресу </a:t>
            </a:r>
            <a:r>
              <a:rPr lang="en-US" sz="2200" dirty="0" smtClean="0"/>
              <a:t>Kurchatov </a:t>
            </a:r>
            <a:r>
              <a:rPr lang="ru-RU" sz="2200" dirty="0" smtClean="0"/>
              <a:t>7, </a:t>
            </a:r>
            <a:r>
              <a:rPr lang="en-US" sz="2200" dirty="0" err="1" smtClean="0"/>
              <a:t>cityblock</a:t>
            </a:r>
            <a:r>
              <a:rPr lang="en-US" sz="2200" dirty="0" smtClean="0"/>
              <a:t>[1] – </a:t>
            </a:r>
            <a:r>
              <a:rPr lang="ru-RU" sz="2200" dirty="0" smtClean="0"/>
              <a:t>дом по адресу </a:t>
            </a:r>
            <a:r>
              <a:rPr lang="en-US" sz="2200" dirty="0" smtClean="0"/>
              <a:t>Kurchatov 8</a:t>
            </a:r>
            <a:r>
              <a:rPr lang="ru-RU" sz="2200" dirty="0" smtClean="0"/>
              <a:t> и т.д.</a:t>
            </a:r>
          </a:p>
          <a:p>
            <a:pPr algn="just"/>
            <a:r>
              <a:rPr lang="ru-RU" sz="2200" dirty="0" smtClean="0"/>
              <a:t>Например, есть массив из 32-х однобайтовых значений, имеющий имя </a:t>
            </a:r>
            <a:r>
              <a:rPr lang="en-US" sz="2200" dirty="0" smtClean="0">
                <a:solidFill>
                  <a:srgbClr val="0000CC"/>
                </a:solidFill>
              </a:rPr>
              <a:t>charArray</a:t>
            </a:r>
            <a:r>
              <a:rPr lang="en-US" sz="2200" dirty="0" smtClean="0"/>
              <a:t>.  </a:t>
            </a:r>
            <a:r>
              <a:rPr lang="ru-RU" sz="2200" dirty="0" smtClean="0"/>
              <a:t>Если первый элемент массива находится по адресу 0</a:t>
            </a:r>
            <a:r>
              <a:rPr lang="en-US" sz="2200" dirty="0" smtClean="0"/>
              <a:t>x</a:t>
            </a:r>
            <a:r>
              <a:rPr lang="ru-RU" sz="2200" dirty="0" smtClean="0"/>
              <a:t>100, тогда массив будет продолжаться вплоть до адреса 0</a:t>
            </a:r>
            <a:r>
              <a:rPr lang="en-US" sz="2200" dirty="0" smtClean="0"/>
              <a:t>x12f</a:t>
            </a:r>
            <a:r>
              <a:rPr lang="ru-RU" sz="2200" dirty="0" smtClean="0"/>
              <a:t>. </a:t>
            </a:r>
          </a:p>
          <a:p>
            <a:pPr algn="just"/>
            <a:r>
              <a:rPr lang="ru-RU" sz="2200" dirty="0" smtClean="0">
                <a:solidFill>
                  <a:srgbClr val="006600"/>
                </a:solidFill>
              </a:rPr>
              <a:t>Можно создать указатель </a:t>
            </a:r>
            <a:r>
              <a:rPr lang="en-US" sz="2200" dirty="0" err="1" smtClean="0">
                <a:solidFill>
                  <a:srgbClr val="0000CC"/>
                </a:solidFill>
              </a:rPr>
              <a:t>ptr</a:t>
            </a:r>
            <a:r>
              <a:rPr lang="en-US" sz="2200" dirty="0" smtClean="0">
                <a:solidFill>
                  <a:srgbClr val="006600"/>
                </a:solidFill>
              </a:rPr>
              <a:t> </a:t>
            </a:r>
            <a:r>
              <a:rPr lang="ru-RU" sz="2200" dirty="0" smtClean="0">
                <a:solidFill>
                  <a:srgbClr val="006600"/>
                </a:solidFill>
              </a:rPr>
              <a:t>на нулевой элемент массива. После выполнения строки</a:t>
            </a:r>
          </a:p>
          <a:p>
            <a:pPr algn="just"/>
            <a:r>
              <a:rPr lang="en-US" sz="2200" dirty="0" err="1" smtClean="0">
                <a:solidFill>
                  <a:srgbClr val="0000CC"/>
                </a:solidFill>
              </a:rPr>
              <a:t>ptr</a:t>
            </a:r>
            <a:r>
              <a:rPr lang="en-US" sz="2200" dirty="0" smtClean="0">
                <a:solidFill>
                  <a:srgbClr val="0000CC"/>
                </a:solidFill>
              </a:rPr>
              <a:t> = &amp;</a:t>
            </a:r>
            <a:r>
              <a:rPr lang="en-US" sz="2200" dirty="0" err="1" smtClean="0">
                <a:solidFill>
                  <a:srgbClr val="0000CC"/>
                </a:solidFill>
              </a:rPr>
              <a:t>charArray</a:t>
            </a:r>
            <a:r>
              <a:rPr lang="en-US" sz="2200" dirty="0" smtClean="0">
                <a:solidFill>
                  <a:srgbClr val="0000CC"/>
                </a:solidFill>
              </a:rPr>
              <a:t>[0];</a:t>
            </a:r>
          </a:p>
          <a:p>
            <a:pPr algn="just"/>
            <a:r>
              <a:rPr lang="ru-RU" sz="2200" dirty="0" smtClean="0">
                <a:solidFill>
                  <a:srgbClr val="006600"/>
                </a:solidFill>
              </a:rPr>
              <a:t>указатель </a:t>
            </a:r>
            <a:r>
              <a:rPr lang="en-US" sz="2200" dirty="0" err="1" smtClean="0">
                <a:solidFill>
                  <a:srgbClr val="0000CC"/>
                </a:solidFill>
              </a:rPr>
              <a:t>ptr</a:t>
            </a:r>
            <a:r>
              <a:rPr lang="ru-RU" sz="2200" dirty="0" smtClean="0">
                <a:solidFill>
                  <a:srgbClr val="006600"/>
                </a:solidFill>
              </a:rPr>
              <a:t> может, например, содержать адрес </a:t>
            </a:r>
            <a:r>
              <a:rPr lang="en-US" sz="2200" dirty="0" smtClean="0">
                <a:solidFill>
                  <a:srgbClr val="7030A0"/>
                </a:solidFill>
              </a:rPr>
              <a:t>0x100</a:t>
            </a:r>
            <a:r>
              <a:rPr lang="ru-RU" sz="2200" dirty="0" smtClean="0">
                <a:solidFill>
                  <a:srgbClr val="006600"/>
                </a:solidFill>
              </a:rPr>
              <a:t>. Можно прибавить к этому адресу целочисленное смещение и перейти к необходимому элементу массива:</a:t>
            </a:r>
            <a:endParaRPr lang="ru-RU" sz="2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3022" y="258371"/>
            <a:ext cx="8106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Операции над массивами с использованием указателей:</a:t>
            </a:r>
            <a:endParaRPr lang="ru-RU" sz="20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623668" y="806157"/>
          <a:ext cx="6096000" cy="22250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Смещение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Результат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Соответствует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+0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0x110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charArray</a:t>
                      </a:r>
                      <a:r>
                        <a:rPr lang="en-US" dirty="0" smtClean="0"/>
                        <a:t>[0]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+1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0x111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charArray[1]</a:t>
                      </a:r>
                      <a:endParaRPr lang="ru-RU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+2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0x112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charArray</a:t>
                      </a:r>
                      <a:r>
                        <a:rPr lang="en-US" dirty="0" smtClean="0"/>
                        <a:t>[2]</a:t>
                      </a:r>
                      <a:endParaRPr lang="ru-RU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...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+</a:t>
                      </a:r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0x110+n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charArray</a:t>
                      </a:r>
                      <a:r>
                        <a:rPr lang="en-US" dirty="0" smtClean="0"/>
                        <a:t>[n]</a:t>
                      </a:r>
                      <a:endParaRPr lang="ru-RU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503022" y="3153971"/>
            <a:ext cx="810640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/>
              <a:t>Эта таблица демонстрирует, каким образом добавление смещения</a:t>
            </a:r>
            <a:r>
              <a:rPr lang="en-US" sz="2000" dirty="0" smtClean="0"/>
              <a:t> n </a:t>
            </a:r>
            <a:r>
              <a:rPr lang="ru-RU" sz="2000" dirty="0" smtClean="0"/>
              <a:t>вызывает переход к следующему элементу массива </a:t>
            </a:r>
            <a:r>
              <a:rPr lang="en-US" sz="2000" dirty="0" smtClean="0">
                <a:solidFill>
                  <a:srgbClr val="0000CC"/>
                </a:solidFill>
              </a:rPr>
              <a:t>charArray</a:t>
            </a:r>
            <a:r>
              <a:rPr lang="ru-RU" sz="2000" dirty="0" smtClean="0"/>
              <a:t>.</a:t>
            </a:r>
          </a:p>
          <a:p>
            <a:pPr algn="just"/>
            <a:r>
              <a:rPr lang="ru-RU" sz="2000" dirty="0" smtClean="0"/>
              <a:t>Таким образом, если </a:t>
            </a:r>
            <a:r>
              <a:rPr lang="en-US" sz="2000" dirty="0" smtClean="0">
                <a:solidFill>
                  <a:srgbClr val="0000CC"/>
                </a:solidFill>
              </a:rPr>
              <a:t>char *</a:t>
            </a:r>
            <a:r>
              <a:rPr lang="en-US" sz="2000" dirty="0" err="1" smtClean="0">
                <a:solidFill>
                  <a:srgbClr val="0000CC"/>
                </a:solidFill>
              </a:rPr>
              <a:t>ptr</a:t>
            </a:r>
            <a:r>
              <a:rPr lang="en-US" sz="2000" dirty="0" smtClean="0">
                <a:solidFill>
                  <a:srgbClr val="0000CC"/>
                </a:solidFill>
              </a:rPr>
              <a:t> = &amp;charArray[0];</a:t>
            </a:r>
            <a:r>
              <a:rPr lang="en-US" sz="2000" dirty="0" smtClean="0"/>
              <a:t> </a:t>
            </a:r>
            <a:r>
              <a:rPr lang="ru-RU" sz="2000" dirty="0" smtClean="0"/>
              <a:t>то </a:t>
            </a:r>
            <a:r>
              <a:rPr lang="en-US" sz="2000" dirty="0" smtClean="0">
                <a:solidFill>
                  <a:srgbClr val="7030A0"/>
                </a:solidFill>
              </a:rPr>
              <a:t>*(</a:t>
            </a:r>
            <a:r>
              <a:rPr lang="en-US" sz="2000" dirty="0" err="1" smtClean="0">
                <a:solidFill>
                  <a:srgbClr val="7030A0"/>
                </a:solidFill>
              </a:rPr>
              <a:t>ptr+n</a:t>
            </a:r>
            <a:r>
              <a:rPr lang="en-US" sz="2000" dirty="0" smtClean="0">
                <a:solidFill>
                  <a:srgbClr val="7030A0"/>
                </a:solidFill>
              </a:rPr>
              <a:t>) </a:t>
            </a:r>
            <a:r>
              <a:rPr lang="ru-RU" sz="2000" dirty="0" smtClean="0"/>
              <a:t>соответствует элементу </a:t>
            </a:r>
            <a:r>
              <a:rPr lang="en-US" sz="2000" dirty="0" smtClean="0">
                <a:solidFill>
                  <a:srgbClr val="7030A0"/>
                </a:solidFill>
              </a:rPr>
              <a:t>charArray [n]</a:t>
            </a:r>
            <a:r>
              <a:rPr lang="ru-RU" sz="2000" dirty="0" smtClean="0"/>
              <a:t>.</a:t>
            </a:r>
          </a:p>
          <a:p>
            <a:pPr algn="just"/>
            <a:r>
              <a:rPr lang="ru-RU" sz="2000" dirty="0" smtClean="0"/>
              <a:t>Поскольку </a:t>
            </a:r>
            <a:r>
              <a:rPr lang="en-US" sz="2000" dirty="0" smtClean="0">
                <a:solidFill>
                  <a:srgbClr val="7030A0"/>
                </a:solidFill>
              </a:rPr>
              <a:t>*</a:t>
            </a:r>
            <a:r>
              <a:rPr lang="ru-RU" sz="2000" dirty="0" smtClean="0"/>
              <a:t> имеет более высокий приоритет, чем сложение, операция </a:t>
            </a:r>
            <a:r>
              <a:rPr lang="ru-RU" sz="2000" dirty="0" smtClean="0">
                <a:solidFill>
                  <a:srgbClr val="7030A0"/>
                </a:solidFill>
              </a:rPr>
              <a:t>*</a:t>
            </a:r>
            <a:r>
              <a:rPr lang="en-US" sz="2000" dirty="0" err="1" smtClean="0">
                <a:solidFill>
                  <a:srgbClr val="7030A0"/>
                </a:solidFill>
              </a:rPr>
              <a:t>ptr+n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r>
              <a:rPr lang="ru-RU" sz="2000" dirty="0" smtClean="0"/>
              <a:t>привела бы к сложению </a:t>
            </a:r>
            <a:r>
              <a:rPr lang="en-US" sz="2000" dirty="0" smtClean="0">
                <a:solidFill>
                  <a:srgbClr val="7030A0"/>
                </a:solidFill>
              </a:rPr>
              <a:t>n</a:t>
            </a:r>
            <a:r>
              <a:rPr lang="en-US" sz="2000" dirty="0" smtClean="0"/>
              <a:t> </a:t>
            </a:r>
            <a:r>
              <a:rPr lang="ru-RU" sz="2000" dirty="0" smtClean="0"/>
              <a:t>со </a:t>
            </a:r>
            <a:r>
              <a:rPr lang="ru-RU" sz="2000" u="sng" dirty="0" smtClean="0"/>
              <a:t>значением</a:t>
            </a:r>
            <a:r>
              <a:rPr lang="ru-RU" sz="2000" dirty="0" smtClean="0"/>
              <a:t>, на которое указывает </a:t>
            </a:r>
            <a:r>
              <a:rPr lang="en-US" sz="2000" dirty="0" err="1" smtClean="0">
                <a:solidFill>
                  <a:srgbClr val="7030A0"/>
                </a:solidFill>
              </a:rPr>
              <a:t>ptr</a:t>
            </a:r>
            <a:r>
              <a:rPr lang="en-US" sz="2000" dirty="0" smtClean="0"/>
              <a:t>.</a:t>
            </a:r>
            <a:r>
              <a:rPr lang="ru-RU" sz="2000" dirty="0" smtClean="0"/>
              <a:t> Чтобы выполнить сначала сложение и лишь затем переход к переменной по указателю, следует использовать скобки. Выражение </a:t>
            </a:r>
            <a:r>
              <a:rPr lang="en-US" sz="2000" dirty="0" smtClean="0">
                <a:solidFill>
                  <a:srgbClr val="7030A0"/>
                </a:solidFill>
              </a:rPr>
              <a:t>*(</a:t>
            </a:r>
            <a:r>
              <a:rPr lang="en-US" sz="2000" dirty="0" err="1" smtClean="0">
                <a:solidFill>
                  <a:srgbClr val="7030A0"/>
                </a:solidFill>
              </a:rPr>
              <a:t>ptr+n</a:t>
            </a:r>
            <a:r>
              <a:rPr lang="en-US" sz="2000" dirty="0" smtClean="0">
                <a:solidFill>
                  <a:srgbClr val="7030A0"/>
                </a:solidFill>
              </a:rPr>
              <a:t>) </a:t>
            </a:r>
            <a:r>
              <a:rPr lang="ru-RU" sz="2000" dirty="0" smtClean="0"/>
              <a:t>возвращает элемент, который находится по адресу </a:t>
            </a:r>
            <a:r>
              <a:rPr lang="en-US" sz="2000" dirty="0" err="1" smtClean="0">
                <a:solidFill>
                  <a:srgbClr val="7030A0"/>
                </a:solidFill>
              </a:rPr>
              <a:t>ptr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r>
              <a:rPr lang="ru-RU" sz="2000" dirty="0" smtClean="0">
                <a:solidFill>
                  <a:srgbClr val="7030A0"/>
                </a:solidFill>
              </a:rPr>
              <a:t>плюс </a:t>
            </a:r>
            <a:r>
              <a:rPr lang="en-US" sz="2000" dirty="0" smtClean="0">
                <a:solidFill>
                  <a:srgbClr val="7030A0"/>
                </a:solidFill>
              </a:rPr>
              <a:t>n </a:t>
            </a:r>
            <a:r>
              <a:rPr lang="ru-RU" sz="2000" dirty="0" smtClean="0">
                <a:solidFill>
                  <a:srgbClr val="7030A0"/>
                </a:solidFill>
              </a:rPr>
              <a:t>элементов</a:t>
            </a:r>
            <a:r>
              <a:rPr lang="ru-RU" sz="2000" dirty="0" smtClean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2562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3022" y="258371"/>
            <a:ext cx="810640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/>
              <a:t>В действительности соответствие между двумя формами выражений настолько строго, что </a:t>
            </a:r>
            <a:r>
              <a:rPr lang="en-US" sz="2200" dirty="0" smtClean="0"/>
              <a:t>C++</a:t>
            </a:r>
            <a:r>
              <a:rPr lang="ru-RU" sz="2200" dirty="0" smtClean="0"/>
              <a:t> рассматривает элемент массива </a:t>
            </a:r>
            <a:r>
              <a:rPr lang="en-US" sz="2200" dirty="0" smtClean="0">
                <a:solidFill>
                  <a:srgbClr val="0000CC"/>
                </a:solidFill>
              </a:rPr>
              <a:t>array[n]</a:t>
            </a:r>
            <a:r>
              <a:rPr lang="en-US" sz="2200" dirty="0" smtClean="0"/>
              <a:t> </a:t>
            </a:r>
            <a:r>
              <a:rPr lang="ru-RU" sz="2200" dirty="0" smtClean="0"/>
              <a:t>как </a:t>
            </a:r>
            <a:r>
              <a:rPr lang="en-US" sz="2200" dirty="0" smtClean="0">
                <a:solidFill>
                  <a:srgbClr val="0000CC"/>
                </a:solidFill>
              </a:rPr>
              <a:t>*(</a:t>
            </a:r>
            <a:r>
              <a:rPr lang="en-US" sz="2200" dirty="0" err="1" smtClean="0">
                <a:solidFill>
                  <a:srgbClr val="0000CC"/>
                </a:solidFill>
              </a:rPr>
              <a:t>ptr+n</a:t>
            </a:r>
            <a:r>
              <a:rPr lang="en-US" sz="2200" dirty="0" smtClean="0">
                <a:solidFill>
                  <a:srgbClr val="0000CC"/>
                </a:solidFill>
              </a:rPr>
              <a:t>)</a:t>
            </a:r>
            <a:r>
              <a:rPr lang="ru-RU" sz="2200" dirty="0" smtClean="0"/>
              <a:t>, где </a:t>
            </a:r>
            <a:r>
              <a:rPr lang="en-US" sz="2200" dirty="0" err="1" smtClean="0">
                <a:solidFill>
                  <a:srgbClr val="0000CC"/>
                </a:solidFill>
              </a:rPr>
              <a:t>ptr</a:t>
            </a:r>
            <a:r>
              <a:rPr lang="en-US" sz="2200" dirty="0" smtClean="0">
                <a:solidFill>
                  <a:srgbClr val="0000CC"/>
                </a:solidFill>
              </a:rPr>
              <a:t> </a:t>
            </a:r>
            <a:r>
              <a:rPr lang="ru-RU" sz="2200" dirty="0" smtClean="0"/>
              <a:t>указывает на первый элемент массива </a:t>
            </a:r>
            <a:r>
              <a:rPr lang="en-US" sz="2200" dirty="0" smtClean="0">
                <a:solidFill>
                  <a:srgbClr val="0000CC"/>
                </a:solidFill>
              </a:rPr>
              <a:t>array</a:t>
            </a:r>
            <a:r>
              <a:rPr lang="ru-RU" sz="2200" dirty="0" smtClean="0"/>
              <a:t>. </a:t>
            </a:r>
            <a:r>
              <a:rPr lang="en-US" sz="2200" dirty="0" smtClean="0"/>
              <a:t>C++ </a:t>
            </a:r>
            <a:r>
              <a:rPr lang="ru-RU" sz="2200" dirty="0" smtClean="0"/>
              <a:t>интерпретирует </a:t>
            </a:r>
            <a:r>
              <a:rPr lang="en-US" sz="2200" dirty="0" smtClean="0">
                <a:solidFill>
                  <a:srgbClr val="0000CC"/>
                </a:solidFill>
              </a:rPr>
              <a:t>array [n]</a:t>
            </a:r>
            <a:r>
              <a:rPr lang="en-US" sz="2200" dirty="0" smtClean="0"/>
              <a:t> </a:t>
            </a:r>
            <a:r>
              <a:rPr lang="ru-RU" sz="2200" dirty="0" smtClean="0"/>
              <a:t>как </a:t>
            </a:r>
            <a:r>
              <a:rPr lang="en-US" sz="2200" dirty="0" smtClean="0">
                <a:solidFill>
                  <a:srgbClr val="0000CC"/>
                </a:solidFill>
              </a:rPr>
              <a:t>*(&amp;array[0]+n)</a:t>
            </a:r>
            <a:r>
              <a:rPr lang="en-US" sz="2200" dirty="0" smtClean="0"/>
              <a:t>. </a:t>
            </a:r>
            <a:r>
              <a:rPr lang="ru-RU" sz="2200" dirty="0" smtClean="0"/>
              <a:t>Таким образом, если дано </a:t>
            </a:r>
            <a:r>
              <a:rPr lang="en-US" sz="2200" dirty="0" smtClean="0">
                <a:solidFill>
                  <a:srgbClr val="0000CC"/>
                </a:solidFill>
              </a:rPr>
              <a:t>char charArray[20]</a:t>
            </a:r>
            <a:r>
              <a:rPr lang="ru-RU" sz="2200" dirty="0" smtClean="0"/>
              <a:t>, то </a:t>
            </a:r>
            <a:r>
              <a:rPr lang="en-US" sz="2200" dirty="0" smtClean="0">
                <a:solidFill>
                  <a:srgbClr val="0000CC"/>
                </a:solidFill>
              </a:rPr>
              <a:t>charArray</a:t>
            </a:r>
            <a:r>
              <a:rPr lang="en-US" sz="2200" dirty="0" smtClean="0"/>
              <a:t> </a:t>
            </a:r>
            <a:r>
              <a:rPr lang="ru-RU" sz="2200" dirty="0" smtClean="0"/>
              <a:t>определяется как </a:t>
            </a:r>
            <a:r>
              <a:rPr lang="en-US" sz="2200" dirty="0" smtClean="0">
                <a:solidFill>
                  <a:srgbClr val="0000CC"/>
                </a:solidFill>
              </a:rPr>
              <a:t>&amp;charArray[0]</a:t>
            </a:r>
            <a:r>
              <a:rPr lang="en-US" sz="2200" dirty="0" smtClean="0"/>
              <a:t>.</a:t>
            </a:r>
          </a:p>
          <a:p>
            <a:pPr algn="just"/>
            <a:r>
              <a:rPr lang="ru-RU" sz="2200" dirty="0" smtClean="0"/>
              <a:t>Имя массива, записанное без индекса элемента, интерпретируется как адрес нулевого элемента массива (или просто адрес массива). Таким образом, можно упростить приведенную ранее запись, поскольку </a:t>
            </a:r>
            <a:r>
              <a:rPr lang="en-US" sz="2200" dirty="0" smtClean="0">
                <a:solidFill>
                  <a:srgbClr val="0000CC"/>
                </a:solidFill>
              </a:rPr>
              <a:t>array[n]</a:t>
            </a:r>
            <a:r>
              <a:rPr lang="en-US" sz="2200" dirty="0" smtClean="0"/>
              <a:t> </a:t>
            </a:r>
            <a:r>
              <a:rPr lang="ru-RU" sz="2200" dirty="0" smtClean="0"/>
              <a:t>С++ интерпретирует как </a:t>
            </a:r>
            <a:r>
              <a:rPr lang="en-US" sz="2200" dirty="0" smtClean="0">
                <a:solidFill>
                  <a:srgbClr val="0000CC"/>
                </a:solidFill>
              </a:rPr>
              <a:t>*(array + n)</a:t>
            </a:r>
            <a:r>
              <a:rPr lang="en-US" sz="2200" dirty="0" smtClean="0"/>
              <a:t>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76962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39815" y="188033"/>
            <a:ext cx="56411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smtClean="0">
                <a:solidFill>
                  <a:srgbClr val="002060"/>
                </a:solidFill>
              </a:rPr>
              <a:t>Использование операций над указателями </a:t>
            </a:r>
          </a:p>
          <a:p>
            <a:pPr algn="ctr"/>
            <a:r>
              <a:rPr lang="ru-RU" sz="2200" dirty="0" smtClean="0">
                <a:solidFill>
                  <a:srgbClr val="002060"/>
                </a:solidFill>
              </a:rPr>
              <a:t>для адресации внутри массива</a:t>
            </a:r>
            <a:endParaRPr lang="ru-RU" sz="2200" dirty="0">
              <a:solidFill>
                <a:srgbClr val="00206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6810" y="957474"/>
            <a:ext cx="8629904" cy="4962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1050" dirty="0" smtClean="0"/>
          </a:p>
          <a:p>
            <a:pPr algn="just"/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displayArray 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отображает элементы массива, </a:t>
            </a:r>
          </a:p>
          <a:p>
            <a:pPr algn="just"/>
            <a:r>
              <a:rPr lang="ru-RU" sz="2000" dirty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имеющего длину </a:t>
            </a:r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nSize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displayArray (intArray[], int nSize)</a:t>
            </a:r>
          </a:p>
          <a:p>
            <a:pPr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450850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 &lt;&lt; “</a:t>
            </a:r>
            <a:r>
              <a:rPr lang="ru-RU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Значения элементов массива равны:</a:t>
            </a:r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\n”;</a:t>
            </a:r>
          </a:p>
          <a:p>
            <a:pPr marL="450850" algn="just"/>
            <a:endParaRPr lang="en-US" sz="2000" dirty="0">
              <a:solidFill>
                <a:srgbClr val="00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0850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n = 0; n &lt; nSize; n++)</a:t>
            </a:r>
          </a:p>
          <a:p>
            <a:pPr marL="450850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900113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 &lt;&lt; n &lt;&lt; “: “ &lt;&lt; </a:t>
            </a:r>
            <a:r>
              <a:rPr lang="en-US" sz="20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intArray</a:t>
            </a:r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[n] &lt;&lt; “\n”;</a:t>
            </a:r>
          </a:p>
          <a:p>
            <a:pPr marL="450850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450850"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 &lt;&lt; “\n”;</a:t>
            </a:r>
          </a:p>
          <a:p>
            <a:pPr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/>
            <a:endParaRPr lang="ru-RU" sz="2200" dirty="0" smtClean="0"/>
          </a:p>
          <a:p>
            <a:pPr algn="just"/>
            <a:r>
              <a:rPr lang="ru-RU" sz="2200" dirty="0" smtClean="0"/>
              <a:t>Если же воспользоваться указателями для написания этой функции, программа приобретет такой вид: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1084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7287" y="224308"/>
            <a:ext cx="865163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displayArray </a:t>
            </a:r>
            <a:r>
              <a:rPr lang="ru-RU" sz="2000" dirty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отображает элементы массива, </a:t>
            </a:r>
            <a:endParaRPr lang="en-US" sz="2000" dirty="0" smtClean="0">
              <a:solidFill>
                <a:srgbClr val="66006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2000" dirty="0" smtClean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имеющего </a:t>
            </a:r>
            <a:r>
              <a:rPr lang="ru-RU" sz="2000" dirty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длину </a:t>
            </a:r>
            <a:r>
              <a:rPr lang="en-US" sz="2000" dirty="0">
                <a:solidFill>
                  <a:srgbClr val="66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nSize</a:t>
            </a:r>
          </a:p>
          <a:p>
            <a:pPr algn="just"/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displayArray (</a:t>
            </a:r>
            <a:r>
              <a:rPr lang="en-US" sz="20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Array</a:t>
            </a:r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[], int nSize)</a:t>
            </a:r>
          </a:p>
          <a:p>
            <a:pPr algn="just"/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450850" algn="just"/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 &lt;&lt; “</a:t>
            </a:r>
            <a:r>
              <a:rPr lang="ru-RU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Значения элементов массива равны:</a:t>
            </a:r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”;</a:t>
            </a:r>
            <a:endParaRPr lang="ru-RU" sz="2000" dirty="0" smtClean="0">
              <a:solidFill>
                <a:srgbClr val="00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0850" algn="just"/>
            <a:endParaRPr lang="en-US" sz="2000" dirty="0">
              <a:solidFill>
                <a:srgbClr val="00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0850" algn="just"/>
            <a:r>
              <a:rPr lang="en-US" sz="2000" dirty="0" smtClean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*pArray </a:t>
            </a:r>
            <a:r>
              <a:rPr lang="en-US" sz="2000" smtClean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smtClean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z="2000" dirty="0" smtClean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0850" algn="just"/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n = 0; n &lt; nSize; n</a:t>
            </a:r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++, </a:t>
            </a:r>
            <a:r>
              <a:rPr lang="en-US" sz="2000" dirty="0" smtClean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pArray++</a:t>
            </a:r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>
              <a:solidFill>
                <a:srgbClr val="00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0850" algn="just"/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900113" algn="just"/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 &lt;&lt; n &lt;&lt; “: “ &lt;&lt; </a:t>
            </a:r>
            <a:r>
              <a:rPr lang="en-US" sz="2000" dirty="0" smtClean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*pArray </a:t>
            </a:r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“\n”;</a:t>
            </a:r>
          </a:p>
          <a:p>
            <a:pPr marL="450850" algn="just"/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450850" algn="just"/>
            <a:r>
              <a:rPr lang="en-US" sz="20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 &lt;&lt; “\n”;</a:t>
            </a:r>
          </a:p>
          <a:p>
            <a:pPr algn="just"/>
            <a:r>
              <a:rPr lang="en-US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/>
            <a:r>
              <a:rPr lang="ru-RU" sz="2200" dirty="0" smtClean="0">
                <a:cs typeface="Consolas" panose="020B0609020204030204" pitchFamily="49" charset="0"/>
              </a:rPr>
              <a:t>Этот вариант функции </a:t>
            </a:r>
            <a:r>
              <a:rPr lang="en-US" sz="2200" dirty="0" smtClean="0">
                <a:solidFill>
                  <a:srgbClr val="0000CC"/>
                </a:solidFill>
                <a:cs typeface="Consolas" panose="020B0609020204030204" pitchFamily="49" charset="0"/>
              </a:rPr>
              <a:t>displayArray</a:t>
            </a:r>
            <a:r>
              <a:rPr lang="en-US" sz="2200" dirty="0" smtClean="0">
                <a:cs typeface="Consolas" panose="020B0609020204030204" pitchFamily="49" charset="0"/>
              </a:rPr>
              <a:t> </a:t>
            </a:r>
            <a:r>
              <a:rPr lang="ru-RU" sz="2200" dirty="0" smtClean="0">
                <a:cs typeface="Consolas" panose="020B0609020204030204" pitchFamily="49" charset="0"/>
              </a:rPr>
              <a:t>начинается с создания указателя на первый элемент массива </a:t>
            </a:r>
            <a:r>
              <a:rPr lang="en-US" sz="2200" dirty="0" smtClean="0">
                <a:solidFill>
                  <a:srgbClr val="0000CC"/>
                </a:solidFill>
                <a:cs typeface="Consolas" panose="020B0609020204030204" pitchFamily="49" charset="0"/>
              </a:rPr>
              <a:t>intArray</a:t>
            </a:r>
            <a:r>
              <a:rPr lang="en-US" sz="2200" dirty="0" smtClean="0">
                <a:cs typeface="Consolas" panose="020B0609020204030204" pitchFamily="49" charset="0"/>
              </a:rPr>
              <a:t>.</a:t>
            </a:r>
          </a:p>
          <a:p>
            <a:pPr algn="just"/>
            <a:r>
              <a:rPr lang="ru-RU" sz="2200" dirty="0" smtClean="0">
                <a:cs typeface="Consolas" panose="020B0609020204030204" pitchFamily="49" charset="0"/>
              </a:rPr>
              <a:t>После этого функция считывает все элементы массива по порядку. При каждом выполнении оператора </a:t>
            </a:r>
            <a:r>
              <a:rPr lang="en-US" sz="2200" dirty="0" smtClean="0">
                <a:solidFill>
                  <a:srgbClr val="0000CC"/>
                </a:solidFill>
                <a:cs typeface="Consolas" panose="020B0609020204030204" pitchFamily="49" charset="0"/>
              </a:rPr>
              <a:t>for</a:t>
            </a:r>
            <a:r>
              <a:rPr lang="ru-RU" sz="2200" dirty="0" smtClean="0">
                <a:cs typeface="Consolas" panose="020B0609020204030204" pitchFamily="49" charset="0"/>
              </a:rPr>
              <a:t> происходит вывод текущего элемента из массива </a:t>
            </a:r>
            <a:r>
              <a:rPr lang="en-US" sz="2200" dirty="0" smtClean="0">
                <a:solidFill>
                  <a:srgbClr val="0000CC"/>
                </a:solidFill>
                <a:cs typeface="Consolas" panose="020B0609020204030204" pitchFamily="49" charset="0"/>
              </a:rPr>
              <a:t>intArray</a:t>
            </a:r>
            <a:r>
              <a:rPr lang="ru-RU" sz="2200" dirty="0" smtClean="0">
                <a:cs typeface="Consolas" panose="020B0609020204030204" pitchFamily="49" charset="0"/>
              </a:rPr>
              <a:t>. Этот элемент находится по адресу </a:t>
            </a:r>
            <a:r>
              <a:rPr lang="en-US" sz="2200" dirty="0" smtClean="0">
                <a:solidFill>
                  <a:srgbClr val="0000CC"/>
                </a:solidFill>
                <a:cs typeface="Consolas" panose="020B0609020204030204" pitchFamily="49" charset="0"/>
              </a:rPr>
              <a:t>pArray</a:t>
            </a:r>
            <a:r>
              <a:rPr lang="ru-RU" sz="2200" dirty="0" smtClean="0">
                <a:cs typeface="Consolas" panose="020B0609020204030204" pitchFamily="49" charset="0"/>
              </a:rPr>
              <a:t>, который (адрес) увеличивается на единицу при каждом выполнении цикла.</a:t>
            </a:r>
            <a:endParaRPr lang="en-US" sz="2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7506" y="247915"/>
            <a:ext cx="4303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/>
              <a:t>Обход массива с помощью указателя: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4" y="962319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1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25084" y="4661733"/>
            <a:ext cx="600690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cs typeface="Consolas" panose="020B0609020204030204" pitchFamily="49" charset="0"/>
              </a:rPr>
              <a:t>И</a:t>
            </a:r>
            <a:r>
              <a:rPr lang="ru-RU" sz="2200" dirty="0" smtClean="0">
                <a:cs typeface="Consolas" panose="020B0609020204030204" pitchFamily="49" charset="0"/>
              </a:rPr>
              <a:t>спользование </a:t>
            </a:r>
            <a:r>
              <a:rPr lang="ru-RU" sz="2200" dirty="0">
                <a:cs typeface="Consolas" panose="020B0609020204030204" pitchFamily="49" charset="0"/>
              </a:rPr>
              <a:t>указателей – более распространенная практика, чем работа с массивами. </a:t>
            </a:r>
            <a:endParaRPr lang="ru-RU" sz="2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19" y="4512373"/>
            <a:ext cx="2202620" cy="14067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418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884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3175</TotalTime>
  <Words>1700</Words>
  <Application>Microsoft Office PowerPoint</Application>
  <PresentationFormat>Экран (4:3)</PresentationFormat>
  <Paragraphs>173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CHKIPTiHP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Виктория Викторовна Исакова</dc:creator>
  <cp:lastModifiedBy>Исаев Андрей Николаевич</cp:lastModifiedBy>
  <cp:revision>368</cp:revision>
  <dcterms:created xsi:type="dcterms:W3CDTF">2016-01-22T12:12:06Z</dcterms:created>
  <dcterms:modified xsi:type="dcterms:W3CDTF">2021-02-18T10:18:05Z</dcterms:modified>
</cp:coreProperties>
</file>